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81" r:id="rId4"/>
    <p:sldId id="258" r:id="rId5"/>
    <p:sldId id="259" r:id="rId6"/>
    <p:sldId id="260" r:id="rId7"/>
    <p:sldId id="27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9" r:id="rId22"/>
    <p:sldId id="275" r:id="rId23"/>
    <p:sldId id="278" r:id="rId24"/>
    <p:sldId id="280" r:id="rId25"/>
    <p:sldId id="276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7104063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78" autoAdjust="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468F90-9406-48B1-A8F9-5F36A0289BE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4AA1502-CA08-40D2-9713-3F13139C1E1F}">
      <dgm:prSet phldrT="[Texto]"/>
      <dgm:spPr/>
      <dgm:t>
        <a:bodyPr/>
        <a:lstStyle/>
        <a:p>
          <a:r>
            <a:rPr lang="pt-PT" dirty="0" smtClean="0"/>
            <a:t>Condicionantes</a:t>
          </a:r>
          <a:endParaRPr lang="pt-PT" dirty="0"/>
        </a:p>
      </dgm:t>
    </dgm:pt>
    <dgm:pt modelId="{B027159E-A8DB-4789-8DD1-069C8E9107C3}" type="parTrans" cxnId="{6DAA1EA2-9C9A-40A0-9293-C8922E2CD3D0}">
      <dgm:prSet/>
      <dgm:spPr/>
      <dgm:t>
        <a:bodyPr/>
        <a:lstStyle/>
        <a:p>
          <a:endParaRPr lang="pt-PT"/>
        </a:p>
      </dgm:t>
    </dgm:pt>
    <dgm:pt modelId="{2210FD1E-E9ED-4E26-8B5E-EDAB7DE373DF}" type="sibTrans" cxnId="{6DAA1EA2-9C9A-40A0-9293-C8922E2CD3D0}">
      <dgm:prSet/>
      <dgm:spPr/>
      <dgm:t>
        <a:bodyPr/>
        <a:lstStyle/>
        <a:p>
          <a:endParaRPr lang="pt-PT"/>
        </a:p>
      </dgm:t>
    </dgm:pt>
    <dgm:pt modelId="{B2D06761-9920-42A2-B82D-917F98E3D9D9}">
      <dgm:prSet phldrT="[Texto]"/>
      <dgm:spPr/>
      <dgm:t>
        <a:bodyPr/>
        <a:lstStyle/>
        <a:p>
          <a:r>
            <a:rPr lang="pt-PT" dirty="0" smtClean="0"/>
            <a:t>REN (carta REN)</a:t>
          </a:r>
          <a:endParaRPr lang="pt-PT" dirty="0"/>
        </a:p>
      </dgm:t>
    </dgm:pt>
    <dgm:pt modelId="{1D0F891B-9209-4FE5-B40E-B06EEA7D1D65}" type="parTrans" cxnId="{F5349615-1675-4D1B-BEB7-577038E28A75}">
      <dgm:prSet/>
      <dgm:spPr/>
      <dgm:t>
        <a:bodyPr/>
        <a:lstStyle/>
        <a:p>
          <a:endParaRPr lang="pt-PT"/>
        </a:p>
      </dgm:t>
    </dgm:pt>
    <dgm:pt modelId="{70A6B65E-0368-4AE4-91B0-6E3A2C7ED600}" type="sibTrans" cxnId="{F5349615-1675-4D1B-BEB7-577038E28A75}">
      <dgm:prSet/>
      <dgm:spPr/>
      <dgm:t>
        <a:bodyPr/>
        <a:lstStyle/>
        <a:p>
          <a:endParaRPr lang="pt-PT"/>
        </a:p>
      </dgm:t>
    </dgm:pt>
    <dgm:pt modelId="{9C3364C8-E58E-47D1-AED8-23D48EDF8E0E}">
      <dgm:prSet phldrT="[Texto]"/>
      <dgm:spPr/>
      <dgm:t>
        <a:bodyPr/>
        <a:lstStyle/>
        <a:p>
          <a:r>
            <a:rPr lang="pt-PT" dirty="0" smtClean="0"/>
            <a:t>RAN (carta RAN)</a:t>
          </a:r>
          <a:endParaRPr lang="pt-PT" dirty="0"/>
        </a:p>
      </dgm:t>
    </dgm:pt>
    <dgm:pt modelId="{223FFE25-36BA-4BF6-9B18-80895F2EECDA}" type="parTrans" cxnId="{22803DE0-731D-416B-AD98-CB1999F8AA6A}">
      <dgm:prSet/>
      <dgm:spPr/>
      <dgm:t>
        <a:bodyPr/>
        <a:lstStyle/>
        <a:p>
          <a:endParaRPr lang="pt-PT"/>
        </a:p>
      </dgm:t>
    </dgm:pt>
    <dgm:pt modelId="{E8D50FDD-5862-44A6-9972-E7E0B680D17F}" type="sibTrans" cxnId="{22803DE0-731D-416B-AD98-CB1999F8AA6A}">
      <dgm:prSet/>
      <dgm:spPr/>
      <dgm:t>
        <a:bodyPr/>
        <a:lstStyle/>
        <a:p>
          <a:endParaRPr lang="pt-PT"/>
        </a:p>
      </dgm:t>
    </dgm:pt>
    <dgm:pt modelId="{1733A9F8-9D52-464B-969B-7212CDCA54C2}" type="pres">
      <dgm:prSet presAssocID="{10468F90-9406-48B1-A8F9-5F36A0289B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364BBC64-CED6-4B68-B869-1D799179A424}" type="pres">
      <dgm:prSet presAssocID="{94AA1502-CA08-40D2-9713-3F13139C1E1F}" presName="root1" presStyleCnt="0"/>
      <dgm:spPr/>
    </dgm:pt>
    <dgm:pt modelId="{DDF1D914-368F-4E4B-A9A8-68F03EC1CC20}" type="pres">
      <dgm:prSet presAssocID="{94AA1502-CA08-40D2-9713-3F13139C1E1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7C935025-4881-4993-A72A-AAD36A5D68D9}" type="pres">
      <dgm:prSet presAssocID="{94AA1502-CA08-40D2-9713-3F13139C1E1F}" presName="level2hierChild" presStyleCnt="0"/>
      <dgm:spPr/>
    </dgm:pt>
    <dgm:pt modelId="{4FA33A3D-DD8D-4A1C-BF70-320BF5E19B11}" type="pres">
      <dgm:prSet presAssocID="{1D0F891B-9209-4FE5-B40E-B06EEA7D1D65}" presName="conn2-1" presStyleLbl="parChTrans1D2" presStyleIdx="0" presStyleCnt="2"/>
      <dgm:spPr/>
      <dgm:t>
        <a:bodyPr/>
        <a:lstStyle/>
        <a:p>
          <a:endParaRPr lang="pt-PT"/>
        </a:p>
      </dgm:t>
    </dgm:pt>
    <dgm:pt modelId="{BD889521-B8B1-41C6-A487-3F2329598C0C}" type="pres">
      <dgm:prSet presAssocID="{1D0F891B-9209-4FE5-B40E-B06EEA7D1D65}" presName="connTx" presStyleLbl="parChTrans1D2" presStyleIdx="0" presStyleCnt="2"/>
      <dgm:spPr/>
      <dgm:t>
        <a:bodyPr/>
        <a:lstStyle/>
        <a:p>
          <a:endParaRPr lang="pt-PT"/>
        </a:p>
      </dgm:t>
    </dgm:pt>
    <dgm:pt modelId="{9F754544-E3BC-48DC-BA6B-E19B6BC9C68F}" type="pres">
      <dgm:prSet presAssocID="{B2D06761-9920-42A2-B82D-917F98E3D9D9}" presName="root2" presStyleCnt="0"/>
      <dgm:spPr/>
    </dgm:pt>
    <dgm:pt modelId="{4C6650DC-D834-4C1C-9C6A-63159CF07EF3}" type="pres">
      <dgm:prSet presAssocID="{B2D06761-9920-42A2-B82D-917F98E3D9D9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00F5351F-150E-40FB-B5E8-C14A0F51CABE}" type="pres">
      <dgm:prSet presAssocID="{B2D06761-9920-42A2-B82D-917F98E3D9D9}" presName="level3hierChild" presStyleCnt="0"/>
      <dgm:spPr/>
    </dgm:pt>
    <dgm:pt modelId="{FBF1EF14-0273-4427-8446-A42F91E57DFA}" type="pres">
      <dgm:prSet presAssocID="{223FFE25-36BA-4BF6-9B18-80895F2EECDA}" presName="conn2-1" presStyleLbl="parChTrans1D2" presStyleIdx="1" presStyleCnt="2"/>
      <dgm:spPr/>
      <dgm:t>
        <a:bodyPr/>
        <a:lstStyle/>
        <a:p>
          <a:endParaRPr lang="pt-PT"/>
        </a:p>
      </dgm:t>
    </dgm:pt>
    <dgm:pt modelId="{09CC01D5-EBC3-4817-A744-D45732DD7730}" type="pres">
      <dgm:prSet presAssocID="{223FFE25-36BA-4BF6-9B18-80895F2EECDA}" presName="connTx" presStyleLbl="parChTrans1D2" presStyleIdx="1" presStyleCnt="2"/>
      <dgm:spPr/>
      <dgm:t>
        <a:bodyPr/>
        <a:lstStyle/>
        <a:p>
          <a:endParaRPr lang="pt-PT"/>
        </a:p>
      </dgm:t>
    </dgm:pt>
    <dgm:pt modelId="{2F7A8749-47F7-421F-9600-F46327DF1516}" type="pres">
      <dgm:prSet presAssocID="{9C3364C8-E58E-47D1-AED8-23D48EDF8E0E}" presName="root2" presStyleCnt="0"/>
      <dgm:spPr/>
    </dgm:pt>
    <dgm:pt modelId="{C6CE9677-77DC-408A-A8E2-AE81016AC38E}" type="pres">
      <dgm:prSet presAssocID="{9C3364C8-E58E-47D1-AED8-23D48EDF8E0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A313BA8F-471C-4ADA-814C-62BC423FE6B7}" type="pres">
      <dgm:prSet presAssocID="{9C3364C8-E58E-47D1-AED8-23D48EDF8E0E}" presName="level3hierChild" presStyleCnt="0"/>
      <dgm:spPr/>
    </dgm:pt>
  </dgm:ptLst>
  <dgm:cxnLst>
    <dgm:cxn modelId="{C9F18942-FDD8-4BF4-86F7-356BE99E554C}" type="presOf" srcId="{1D0F891B-9209-4FE5-B40E-B06EEA7D1D65}" destId="{4FA33A3D-DD8D-4A1C-BF70-320BF5E19B11}" srcOrd="0" destOrd="0" presId="urn:microsoft.com/office/officeart/2005/8/layout/hierarchy2"/>
    <dgm:cxn modelId="{1B93D09C-0C95-4B84-9359-D53A3F8844A1}" type="presOf" srcId="{B2D06761-9920-42A2-B82D-917F98E3D9D9}" destId="{4C6650DC-D834-4C1C-9C6A-63159CF07EF3}" srcOrd="0" destOrd="0" presId="urn:microsoft.com/office/officeart/2005/8/layout/hierarchy2"/>
    <dgm:cxn modelId="{240A84B5-87FC-46CC-AC76-BEA9B414B834}" type="presOf" srcId="{9C3364C8-E58E-47D1-AED8-23D48EDF8E0E}" destId="{C6CE9677-77DC-408A-A8E2-AE81016AC38E}" srcOrd="0" destOrd="0" presId="urn:microsoft.com/office/officeart/2005/8/layout/hierarchy2"/>
    <dgm:cxn modelId="{28A8214E-E4B1-4E16-81AE-4BA2F5F5CEAA}" type="presOf" srcId="{223FFE25-36BA-4BF6-9B18-80895F2EECDA}" destId="{FBF1EF14-0273-4427-8446-A42F91E57DFA}" srcOrd="0" destOrd="0" presId="urn:microsoft.com/office/officeart/2005/8/layout/hierarchy2"/>
    <dgm:cxn modelId="{6DAA1EA2-9C9A-40A0-9293-C8922E2CD3D0}" srcId="{10468F90-9406-48B1-A8F9-5F36A0289BE6}" destId="{94AA1502-CA08-40D2-9713-3F13139C1E1F}" srcOrd="0" destOrd="0" parTransId="{B027159E-A8DB-4789-8DD1-069C8E9107C3}" sibTransId="{2210FD1E-E9ED-4E26-8B5E-EDAB7DE373DF}"/>
    <dgm:cxn modelId="{F5349615-1675-4D1B-BEB7-577038E28A75}" srcId="{94AA1502-CA08-40D2-9713-3F13139C1E1F}" destId="{B2D06761-9920-42A2-B82D-917F98E3D9D9}" srcOrd="0" destOrd="0" parTransId="{1D0F891B-9209-4FE5-B40E-B06EEA7D1D65}" sibTransId="{70A6B65E-0368-4AE4-91B0-6E3A2C7ED600}"/>
    <dgm:cxn modelId="{B8C5D300-D6A7-45EE-A1E3-6C6ECD11CE85}" type="presOf" srcId="{10468F90-9406-48B1-A8F9-5F36A0289BE6}" destId="{1733A9F8-9D52-464B-969B-7212CDCA54C2}" srcOrd="0" destOrd="0" presId="urn:microsoft.com/office/officeart/2005/8/layout/hierarchy2"/>
    <dgm:cxn modelId="{72547680-DFA1-4FA2-8008-624868BCC433}" type="presOf" srcId="{94AA1502-CA08-40D2-9713-3F13139C1E1F}" destId="{DDF1D914-368F-4E4B-A9A8-68F03EC1CC20}" srcOrd="0" destOrd="0" presId="urn:microsoft.com/office/officeart/2005/8/layout/hierarchy2"/>
    <dgm:cxn modelId="{22803DE0-731D-416B-AD98-CB1999F8AA6A}" srcId="{94AA1502-CA08-40D2-9713-3F13139C1E1F}" destId="{9C3364C8-E58E-47D1-AED8-23D48EDF8E0E}" srcOrd="1" destOrd="0" parTransId="{223FFE25-36BA-4BF6-9B18-80895F2EECDA}" sibTransId="{E8D50FDD-5862-44A6-9972-E7E0B680D17F}"/>
    <dgm:cxn modelId="{353BE4E2-1212-4945-BBD9-11C763D93EBA}" type="presOf" srcId="{223FFE25-36BA-4BF6-9B18-80895F2EECDA}" destId="{09CC01D5-EBC3-4817-A744-D45732DD7730}" srcOrd="1" destOrd="0" presId="urn:microsoft.com/office/officeart/2005/8/layout/hierarchy2"/>
    <dgm:cxn modelId="{CC55E746-E012-4F3E-A97C-C04606C27A02}" type="presOf" srcId="{1D0F891B-9209-4FE5-B40E-B06EEA7D1D65}" destId="{BD889521-B8B1-41C6-A487-3F2329598C0C}" srcOrd="1" destOrd="0" presId="urn:microsoft.com/office/officeart/2005/8/layout/hierarchy2"/>
    <dgm:cxn modelId="{C6B3CEC1-E965-4C08-8C48-ECD215267FAD}" type="presParOf" srcId="{1733A9F8-9D52-464B-969B-7212CDCA54C2}" destId="{364BBC64-CED6-4B68-B869-1D799179A424}" srcOrd="0" destOrd="0" presId="urn:microsoft.com/office/officeart/2005/8/layout/hierarchy2"/>
    <dgm:cxn modelId="{9FCC5F44-D8CB-43BC-AA36-634AF353FD43}" type="presParOf" srcId="{364BBC64-CED6-4B68-B869-1D799179A424}" destId="{DDF1D914-368F-4E4B-A9A8-68F03EC1CC20}" srcOrd="0" destOrd="0" presId="urn:microsoft.com/office/officeart/2005/8/layout/hierarchy2"/>
    <dgm:cxn modelId="{7203C343-5361-41A1-B970-BBA3578549E0}" type="presParOf" srcId="{364BBC64-CED6-4B68-B869-1D799179A424}" destId="{7C935025-4881-4993-A72A-AAD36A5D68D9}" srcOrd="1" destOrd="0" presId="urn:microsoft.com/office/officeart/2005/8/layout/hierarchy2"/>
    <dgm:cxn modelId="{3AE950D4-80F9-4FEF-AD92-438CB9636DB1}" type="presParOf" srcId="{7C935025-4881-4993-A72A-AAD36A5D68D9}" destId="{4FA33A3D-DD8D-4A1C-BF70-320BF5E19B11}" srcOrd="0" destOrd="0" presId="urn:microsoft.com/office/officeart/2005/8/layout/hierarchy2"/>
    <dgm:cxn modelId="{9477C779-734F-4D88-BCF8-F3751ABA1F6E}" type="presParOf" srcId="{4FA33A3D-DD8D-4A1C-BF70-320BF5E19B11}" destId="{BD889521-B8B1-41C6-A487-3F2329598C0C}" srcOrd="0" destOrd="0" presId="urn:microsoft.com/office/officeart/2005/8/layout/hierarchy2"/>
    <dgm:cxn modelId="{71D37BC7-043E-44F2-85E3-7E3C14B13C54}" type="presParOf" srcId="{7C935025-4881-4993-A72A-AAD36A5D68D9}" destId="{9F754544-E3BC-48DC-BA6B-E19B6BC9C68F}" srcOrd="1" destOrd="0" presId="urn:microsoft.com/office/officeart/2005/8/layout/hierarchy2"/>
    <dgm:cxn modelId="{87F33E43-7F9A-47A8-8D65-BF759DCAF8A0}" type="presParOf" srcId="{9F754544-E3BC-48DC-BA6B-E19B6BC9C68F}" destId="{4C6650DC-D834-4C1C-9C6A-63159CF07EF3}" srcOrd="0" destOrd="0" presId="urn:microsoft.com/office/officeart/2005/8/layout/hierarchy2"/>
    <dgm:cxn modelId="{6988AAE3-5F84-4A22-B413-D580C3658C05}" type="presParOf" srcId="{9F754544-E3BC-48DC-BA6B-E19B6BC9C68F}" destId="{00F5351F-150E-40FB-B5E8-C14A0F51CABE}" srcOrd="1" destOrd="0" presId="urn:microsoft.com/office/officeart/2005/8/layout/hierarchy2"/>
    <dgm:cxn modelId="{33719A7C-0E35-4214-B928-C222439A6A14}" type="presParOf" srcId="{7C935025-4881-4993-A72A-AAD36A5D68D9}" destId="{FBF1EF14-0273-4427-8446-A42F91E57DFA}" srcOrd="2" destOrd="0" presId="urn:microsoft.com/office/officeart/2005/8/layout/hierarchy2"/>
    <dgm:cxn modelId="{C0E73D9E-556B-4479-ACAD-867512601B6E}" type="presParOf" srcId="{FBF1EF14-0273-4427-8446-A42F91E57DFA}" destId="{09CC01D5-EBC3-4817-A744-D45732DD7730}" srcOrd="0" destOrd="0" presId="urn:microsoft.com/office/officeart/2005/8/layout/hierarchy2"/>
    <dgm:cxn modelId="{3F702C49-C5F5-4E60-9953-70CFC89BAD56}" type="presParOf" srcId="{7C935025-4881-4993-A72A-AAD36A5D68D9}" destId="{2F7A8749-47F7-421F-9600-F46327DF1516}" srcOrd="3" destOrd="0" presId="urn:microsoft.com/office/officeart/2005/8/layout/hierarchy2"/>
    <dgm:cxn modelId="{CD4DFFEF-873B-4908-ACB0-0150802329E4}" type="presParOf" srcId="{2F7A8749-47F7-421F-9600-F46327DF1516}" destId="{C6CE9677-77DC-408A-A8E2-AE81016AC38E}" srcOrd="0" destOrd="0" presId="urn:microsoft.com/office/officeart/2005/8/layout/hierarchy2"/>
    <dgm:cxn modelId="{E57875E9-DB8D-4FD7-A358-0B22D14AC3E9}" type="presParOf" srcId="{2F7A8749-47F7-421F-9600-F46327DF1516}" destId="{A313BA8F-471C-4ADA-814C-62BC423FE6B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468F90-9406-48B1-A8F9-5F36A0289BE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B2D06761-9920-42A2-B82D-917F98E3D9D9}">
      <dgm:prSet phldrT="[Texto]" custT="1"/>
      <dgm:spPr/>
      <dgm:t>
        <a:bodyPr/>
        <a:lstStyle/>
        <a:p>
          <a:r>
            <a:rPr lang="pt-PT" sz="2800" dirty="0" smtClean="0"/>
            <a:t>PNPOT</a:t>
          </a:r>
          <a:br>
            <a:rPr lang="pt-PT" sz="2800" dirty="0" smtClean="0"/>
          </a:br>
          <a:r>
            <a:rPr lang="pt-PT" sz="2800" dirty="0" smtClean="0"/>
            <a:t>PROT</a:t>
          </a:r>
          <a:endParaRPr lang="pt-PT" sz="2800" dirty="0"/>
        </a:p>
      </dgm:t>
    </dgm:pt>
    <dgm:pt modelId="{1D0F891B-9209-4FE5-B40E-B06EEA7D1D65}" type="parTrans" cxnId="{F5349615-1675-4D1B-BEB7-577038E28A75}">
      <dgm:prSet/>
      <dgm:spPr/>
      <dgm:t>
        <a:bodyPr/>
        <a:lstStyle/>
        <a:p>
          <a:endParaRPr lang="pt-PT" sz="2000"/>
        </a:p>
      </dgm:t>
    </dgm:pt>
    <dgm:pt modelId="{70A6B65E-0368-4AE4-91B0-6E3A2C7ED600}" type="sibTrans" cxnId="{F5349615-1675-4D1B-BEB7-577038E28A75}">
      <dgm:prSet/>
      <dgm:spPr/>
      <dgm:t>
        <a:bodyPr/>
        <a:lstStyle/>
        <a:p>
          <a:endParaRPr lang="pt-PT" sz="2000"/>
        </a:p>
      </dgm:t>
    </dgm:pt>
    <dgm:pt modelId="{9C3364C8-E58E-47D1-AED8-23D48EDF8E0E}">
      <dgm:prSet phldrT="[Texto]" custT="1"/>
      <dgm:spPr/>
      <dgm:t>
        <a:bodyPr/>
        <a:lstStyle/>
        <a:p>
          <a:r>
            <a:rPr lang="pt-PT" sz="1800" dirty="0" smtClean="0"/>
            <a:t>REN (servidão energia)</a:t>
          </a:r>
          <a:endParaRPr lang="pt-PT" sz="1800" dirty="0"/>
        </a:p>
      </dgm:t>
    </dgm:pt>
    <dgm:pt modelId="{223FFE25-36BA-4BF6-9B18-80895F2EECDA}" type="parTrans" cxnId="{22803DE0-731D-416B-AD98-CB1999F8AA6A}">
      <dgm:prSet/>
      <dgm:spPr/>
      <dgm:t>
        <a:bodyPr/>
        <a:lstStyle/>
        <a:p>
          <a:endParaRPr lang="pt-PT" sz="2000"/>
        </a:p>
      </dgm:t>
    </dgm:pt>
    <dgm:pt modelId="{E8D50FDD-5862-44A6-9972-E7E0B680D17F}" type="sibTrans" cxnId="{22803DE0-731D-416B-AD98-CB1999F8AA6A}">
      <dgm:prSet/>
      <dgm:spPr/>
      <dgm:t>
        <a:bodyPr/>
        <a:lstStyle/>
        <a:p>
          <a:endParaRPr lang="pt-PT" sz="2000"/>
        </a:p>
      </dgm:t>
    </dgm:pt>
    <dgm:pt modelId="{EA510C6C-3E27-4C0F-BDD2-0D84826473EC}">
      <dgm:prSet custT="1"/>
      <dgm:spPr/>
      <dgm:t>
        <a:bodyPr/>
        <a:lstStyle/>
        <a:p>
          <a:r>
            <a:rPr lang="pt-PT" sz="1800" dirty="0" smtClean="0"/>
            <a:t>Rede </a:t>
          </a:r>
          <a:r>
            <a:rPr lang="pt-PT" sz="1600" dirty="0" smtClean="0"/>
            <a:t>ferroviária</a:t>
          </a:r>
        </a:p>
        <a:p>
          <a:r>
            <a:rPr lang="pt-PT" sz="1800" dirty="0" smtClean="0"/>
            <a:t>(</a:t>
          </a:r>
          <a:r>
            <a:rPr lang="pt-PT" sz="1600" dirty="0" smtClean="0"/>
            <a:t>servidão</a:t>
          </a:r>
          <a:r>
            <a:rPr lang="pt-PT" sz="1800" dirty="0" smtClean="0"/>
            <a:t>)</a:t>
          </a:r>
          <a:endParaRPr lang="pt-PT" sz="1800" dirty="0"/>
        </a:p>
      </dgm:t>
    </dgm:pt>
    <dgm:pt modelId="{ACBF5DD1-60F6-42DF-9BE0-E82779AA76DF}" type="parTrans" cxnId="{02D88EB6-7745-4177-BF9F-2369CBF83FBD}">
      <dgm:prSet/>
      <dgm:spPr/>
      <dgm:t>
        <a:bodyPr/>
        <a:lstStyle/>
        <a:p>
          <a:endParaRPr lang="pt-PT" sz="2000"/>
        </a:p>
      </dgm:t>
    </dgm:pt>
    <dgm:pt modelId="{F7B9E0DD-D14C-4C1F-89FC-CA7993DF38E8}" type="sibTrans" cxnId="{02D88EB6-7745-4177-BF9F-2369CBF83FBD}">
      <dgm:prSet/>
      <dgm:spPr/>
      <dgm:t>
        <a:bodyPr/>
        <a:lstStyle/>
        <a:p>
          <a:endParaRPr lang="pt-PT" sz="2000"/>
        </a:p>
      </dgm:t>
    </dgm:pt>
    <dgm:pt modelId="{59020D6F-816F-435B-B4E9-F98C3894C095}">
      <dgm:prSet custT="1"/>
      <dgm:spPr/>
      <dgm:t>
        <a:bodyPr/>
        <a:lstStyle/>
        <a:p>
          <a:r>
            <a:rPr lang="pt-PT" sz="1800" dirty="0" smtClean="0"/>
            <a:t>Planos setoriais</a:t>
          </a:r>
          <a:endParaRPr lang="pt-PT" sz="1800" dirty="0"/>
        </a:p>
      </dgm:t>
    </dgm:pt>
    <dgm:pt modelId="{30FC8F87-C6B6-4569-AE88-E9BA64F5C512}" type="parTrans" cxnId="{7C96AFA4-3EC2-4E7B-A365-2C2E2C821B65}">
      <dgm:prSet/>
      <dgm:spPr/>
      <dgm:t>
        <a:bodyPr/>
        <a:lstStyle/>
        <a:p>
          <a:endParaRPr lang="pt-PT" sz="2000"/>
        </a:p>
      </dgm:t>
    </dgm:pt>
    <dgm:pt modelId="{25F90E23-AF4F-49A9-8ED0-042C7866E08F}" type="sibTrans" cxnId="{7C96AFA4-3EC2-4E7B-A365-2C2E2C821B65}">
      <dgm:prSet/>
      <dgm:spPr/>
      <dgm:t>
        <a:bodyPr/>
        <a:lstStyle/>
        <a:p>
          <a:endParaRPr lang="pt-PT" sz="2000"/>
        </a:p>
      </dgm:t>
    </dgm:pt>
    <dgm:pt modelId="{E4243157-1DD1-4719-952C-02F04F315317}">
      <dgm:prSet custT="1"/>
      <dgm:spPr/>
      <dgm:t>
        <a:bodyPr/>
        <a:lstStyle/>
        <a:p>
          <a:r>
            <a:rPr lang="pt-PT" sz="1800" dirty="0" smtClean="0"/>
            <a:t>Planos especiais</a:t>
          </a:r>
        </a:p>
      </dgm:t>
    </dgm:pt>
    <dgm:pt modelId="{6C35252F-5A6F-4CDC-8D03-05068588D7C7}" type="parTrans" cxnId="{D7461810-A677-4C60-968F-79336D14B435}">
      <dgm:prSet/>
      <dgm:spPr/>
      <dgm:t>
        <a:bodyPr/>
        <a:lstStyle/>
        <a:p>
          <a:endParaRPr lang="pt-PT" sz="2000"/>
        </a:p>
      </dgm:t>
    </dgm:pt>
    <dgm:pt modelId="{58D2E0A2-B677-4CBD-82EE-E04BBF56583D}" type="sibTrans" cxnId="{D7461810-A677-4C60-968F-79336D14B435}">
      <dgm:prSet/>
      <dgm:spPr/>
      <dgm:t>
        <a:bodyPr/>
        <a:lstStyle/>
        <a:p>
          <a:endParaRPr lang="pt-PT" sz="2000"/>
        </a:p>
      </dgm:t>
    </dgm:pt>
    <dgm:pt modelId="{3DE579D1-2867-4260-8F36-DDEC5F5A36D2}">
      <dgm:prSet custT="1"/>
      <dgm:spPr/>
      <dgm:t>
        <a:bodyPr/>
        <a:lstStyle/>
        <a:p>
          <a:r>
            <a:rPr lang="pt-PT" sz="1400" dirty="0" err="1" smtClean="0"/>
            <a:t>PRNacional</a:t>
          </a:r>
          <a:r>
            <a:rPr lang="pt-PT" sz="1400" dirty="0" smtClean="0"/>
            <a:t/>
          </a:r>
          <a:br>
            <a:rPr lang="pt-PT" sz="1400" dirty="0" smtClean="0"/>
          </a:br>
          <a:r>
            <a:rPr lang="pt-PT" sz="1400" dirty="0" smtClean="0"/>
            <a:t>(servidão)</a:t>
          </a:r>
          <a:endParaRPr lang="pt-PT" sz="1400" dirty="0"/>
        </a:p>
      </dgm:t>
    </dgm:pt>
    <dgm:pt modelId="{F3941140-A3BF-49F9-8B9B-F3A582D0655D}" type="parTrans" cxnId="{68F6D42C-199E-46FB-88A3-A85419151BA2}">
      <dgm:prSet/>
      <dgm:spPr/>
      <dgm:t>
        <a:bodyPr/>
        <a:lstStyle/>
        <a:p>
          <a:endParaRPr lang="pt-PT" sz="2000"/>
        </a:p>
      </dgm:t>
    </dgm:pt>
    <dgm:pt modelId="{E1846967-F483-498D-AB86-D5E980D7325F}" type="sibTrans" cxnId="{68F6D42C-199E-46FB-88A3-A85419151BA2}">
      <dgm:prSet/>
      <dgm:spPr/>
      <dgm:t>
        <a:bodyPr/>
        <a:lstStyle/>
        <a:p>
          <a:endParaRPr lang="pt-PT" sz="2000"/>
        </a:p>
      </dgm:t>
    </dgm:pt>
    <dgm:pt modelId="{3137191F-BF8C-4872-8C13-2B9429D74D77}" type="pres">
      <dgm:prSet presAssocID="{10468F90-9406-48B1-A8F9-5F36A0289BE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EAD1F186-3BEB-45F6-8675-168CE803455B}" type="pres">
      <dgm:prSet presAssocID="{B2D06761-9920-42A2-B82D-917F98E3D9D9}" presName="centerShape" presStyleLbl="node0" presStyleIdx="0" presStyleCnt="1"/>
      <dgm:spPr/>
      <dgm:t>
        <a:bodyPr/>
        <a:lstStyle/>
        <a:p>
          <a:endParaRPr lang="pt-PT"/>
        </a:p>
      </dgm:t>
    </dgm:pt>
    <dgm:pt modelId="{78961DA8-FC54-4303-AA04-D31F2398F262}" type="pres">
      <dgm:prSet presAssocID="{9C3364C8-E58E-47D1-AED8-23D48EDF8E0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B6B9A79-D01C-4A25-9CC6-07FE1DFBA36F}" type="pres">
      <dgm:prSet presAssocID="{9C3364C8-E58E-47D1-AED8-23D48EDF8E0E}" presName="dummy" presStyleCnt="0"/>
      <dgm:spPr/>
    </dgm:pt>
    <dgm:pt modelId="{9C830051-75DA-4FFC-9C8A-E19D289B4C69}" type="pres">
      <dgm:prSet presAssocID="{E8D50FDD-5862-44A6-9972-E7E0B680D17F}" presName="sibTrans" presStyleLbl="sibTrans2D1" presStyleIdx="0" presStyleCnt="5"/>
      <dgm:spPr/>
      <dgm:t>
        <a:bodyPr/>
        <a:lstStyle/>
        <a:p>
          <a:endParaRPr lang="pt-PT"/>
        </a:p>
      </dgm:t>
    </dgm:pt>
    <dgm:pt modelId="{C3BD3BA4-4D25-42C1-A5DD-720D54ADC1B2}" type="pres">
      <dgm:prSet presAssocID="{EA510C6C-3E27-4C0F-BDD2-0D84826473E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75F9A53-4E14-4F78-90E9-30F67CD96BEE}" type="pres">
      <dgm:prSet presAssocID="{EA510C6C-3E27-4C0F-BDD2-0D84826473EC}" presName="dummy" presStyleCnt="0"/>
      <dgm:spPr/>
    </dgm:pt>
    <dgm:pt modelId="{CA7AC1E2-DCC7-4AAB-AFC3-5E58FC59BE2C}" type="pres">
      <dgm:prSet presAssocID="{F7B9E0DD-D14C-4C1F-89FC-CA7993DF38E8}" presName="sibTrans" presStyleLbl="sibTrans2D1" presStyleIdx="1" presStyleCnt="5"/>
      <dgm:spPr/>
      <dgm:t>
        <a:bodyPr/>
        <a:lstStyle/>
        <a:p>
          <a:endParaRPr lang="pt-PT"/>
        </a:p>
      </dgm:t>
    </dgm:pt>
    <dgm:pt modelId="{E02EDB03-DF1B-4677-BF11-8792EB4CAA80}" type="pres">
      <dgm:prSet presAssocID="{3DE579D1-2867-4260-8F36-DDEC5F5A36D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8DECBE7-2B90-4246-B703-2C089A659097}" type="pres">
      <dgm:prSet presAssocID="{3DE579D1-2867-4260-8F36-DDEC5F5A36D2}" presName="dummy" presStyleCnt="0"/>
      <dgm:spPr/>
    </dgm:pt>
    <dgm:pt modelId="{9EECF4B8-E53C-45BE-8F15-6C66CCABC62A}" type="pres">
      <dgm:prSet presAssocID="{E1846967-F483-498D-AB86-D5E980D7325F}" presName="sibTrans" presStyleLbl="sibTrans2D1" presStyleIdx="2" presStyleCnt="5"/>
      <dgm:spPr/>
      <dgm:t>
        <a:bodyPr/>
        <a:lstStyle/>
        <a:p>
          <a:endParaRPr lang="pt-PT"/>
        </a:p>
      </dgm:t>
    </dgm:pt>
    <dgm:pt modelId="{8C41EBE8-48C3-46BF-918A-0CFF995E4732}" type="pres">
      <dgm:prSet presAssocID="{59020D6F-816F-435B-B4E9-F98C3894C09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4175C2E-5665-4E39-9AF5-46F0351B3C8C}" type="pres">
      <dgm:prSet presAssocID="{59020D6F-816F-435B-B4E9-F98C3894C095}" presName="dummy" presStyleCnt="0"/>
      <dgm:spPr/>
    </dgm:pt>
    <dgm:pt modelId="{D6AE8D26-6EEE-4D82-9BE9-FB9F976A89D2}" type="pres">
      <dgm:prSet presAssocID="{25F90E23-AF4F-49A9-8ED0-042C7866E08F}" presName="sibTrans" presStyleLbl="sibTrans2D1" presStyleIdx="3" presStyleCnt="5"/>
      <dgm:spPr/>
      <dgm:t>
        <a:bodyPr/>
        <a:lstStyle/>
        <a:p>
          <a:endParaRPr lang="pt-PT"/>
        </a:p>
      </dgm:t>
    </dgm:pt>
    <dgm:pt modelId="{691B3F20-F86B-4BF3-A69C-CFD1BAB25B56}" type="pres">
      <dgm:prSet presAssocID="{E4243157-1DD1-4719-952C-02F04F31531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4F88DB2-EC2E-4136-BBE6-01442C747E41}" type="pres">
      <dgm:prSet presAssocID="{E4243157-1DD1-4719-952C-02F04F315317}" presName="dummy" presStyleCnt="0"/>
      <dgm:spPr/>
    </dgm:pt>
    <dgm:pt modelId="{9456514C-8E7D-4DD6-8506-2E308563CB38}" type="pres">
      <dgm:prSet presAssocID="{58D2E0A2-B677-4CBD-82EE-E04BBF56583D}" presName="sibTrans" presStyleLbl="sibTrans2D1" presStyleIdx="4" presStyleCnt="5"/>
      <dgm:spPr/>
      <dgm:t>
        <a:bodyPr/>
        <a:lstStyle/>
        <a:p>
          <a:endParaRPr lang="pt-PT"/>
        </a:p>
      </dgm:t>
    </dgm:pt>
  </dgm:ptLst>
  <dgm:cxnLst>
    <dgm:cxn modelId="{D83AFADE-F18C-4ABF-8669-E8092D6F69B0}" type="presOf" srcId="{E8D50FDD-5862-44A6-9972-E7E0B680D17F}" destId="{9C830051-75DA-4FFC-9C8A-E19D289B4C69}" srcOrd="0" destOrd="0" presId="urn:microsoft.com/office/officeart/2005/8/layout/radial6"/>
    <dgm:cxn modelId="{26ECD4A5-24E0-4BF4-AA83-3CB227C55C17}" type="presOf" srcId="{EA510C6C-3E27-4C0F-BDD2-0D84826473EC}" destId="{C3BD3BA4-4D25-42C1-A5DD-720D54ADC1B2}" srcOrd="0" destOrd="0" presId="urn:microsoft.com/office/officeart/2005/8/layout/radial6"/>
    <dgm:cxn modelId="{86D4ABAB-2B93-4BD5-9B01-F74D1A403C9E}" type="presOf" srcId="{F7B9E0DD-D14C-4C1F-89FC-CA7993DF38E8}" destId="{CA7AC1E2-DCC7-4AAB-AFC3-5E58FC59BE2C}" srcOrd="0" destOrd="0" presId="urn:microsoft.com/office/officeart/2005/8/layout/radial6"/>
    <dgm:cxn modelId="{6536B554-0D09-40F0-8624-8D188E2D0E9D}" type="presOf" srcId="{59020D6F-816F-435B-B4E9-F98C3894C095}" destId="{8C41EBE8-48C3-46BF-918A-0CFF995E4732}" srcOrd="0" destOrd="0" presId="urn:microsoft.com/office/officeart/2005/8/layout/radial6"/>
    <dgm:cxn modelId="{68F6D42C-199E-46FB-88A3-A85419151BA2}" srcId="{B2D06761-9920-42A2-B82D-917F98E3D9D9}" destId="{3DE579D1-2867-4260-8F36-DDEC5F5A36D2}" srcOrd="2" destOrd="0" parTransId="{F3941140-A3BF-49F9-8B9B-F3A582D0655D}" sibTransId="{E1846967-F483-498D-AB86-D5E980D7325F}"/>
    <dgm:cxn modelId="{5A3AD94D-B361-4628-80D2-284FE9CDDAA0}" type="presOf" srcId="{E4243157-1DD1-4719-952C-02F04F315317}" destId="{691B3F20-F86B-4BF3-A69C-CFD1BAB25B56}" srcOrd="0" destOrd="0" presId="urn:microsoft.com/office/officeart/2005/8/layout/radial6"/>
    <dgm:cxn modelId="{C898C4C6-84D6-42F9-B2C9-32CB15D6741F}" type="presOf" srcId="{58D2E0A2-B677-4CBD-82EE-E04BBF56583D}" destId="{9456514C-8E7D-4DD6-8506-2E308563CB38}" srcOrd="0" destOrd="0" presId="urn:microsoft.com/office/officeart/2005/8/layout/radial6"/>
    <dgm:cxn modelId="{B109F3D6-818D-45EC-93C8-91DF20DAC370}" type="presOf" srcId="{3DE579D1-2867-4260-8F36-DDEC5F5A36D2}" destId="{E02EDB03-DF1B-4677-BF11-8792EB4CAA80}" srcOrd="0" destOrd="0" presId="urn:microsoft.com/office/officeart/2005/8/layout/radial6"/>
    <dgm:cxn modelId="{F5349615-1675-4D1B-BEB7-577038E28A75}" srcId="{10468F90-9406-48B1-A8F9-5F36A0289BE6}" destId="{B2D06761-9920-42A2-B82D-917F98E3D9D9}" srcOrd="0" destOrd="0" parTransId="{1D0F891B-9209-4FE5-B40E-B06EEA7D1D65}" sibTransId="{70A6B65E-0368-4AE4-91B0-6E3A2C7ED600}"/>
    <dgm:cxn modelId="{02D88EB6-7745-4177-BF9F-2369CBF83FBD}" srcId="{B2D06761-9920-42A2-B82D-917F98E3D9D9}" destId="{EA510C6C-3E27-4C0F-BDD2-0D84826473EC}" srcOrd="1" destOrd="0" parTransId="{ACBF5DD1-60F6-42DF-9BE0-E82779AA76DF}" sibTransId="{F7B9E0DD-D14C-4C1F-89FC-CA7993DF38E8}"/>
    <dgm:cxn modelId="{26A3131D-8106-4524-A7B6-291ACF13F57C}" type="presOf" srcId="{25F90E23-AF4F-49A9-8ED0-042C7866E08F}" destId="{D6AE8D26-6EEE-4D82-9BE9-FB9F976A89D2}" srcOrd="0" destOrd="0" presId="urn:microsoft.com/office/officeart/2005/8/layout/radial6"/>
    <dgm:cxn modelId="{D1A9F1AD-5533-4A00-BEF9-F15F96A5B5A6}" type="presOf" srcId="{9C3364C8-E58E-47D1-AED8-23D48EDF8E0E}" destId="{78961DA8-FC54-4303-AA04-D31F2398F262}" srcOrd="0" destOrd="0" presId="urn:microsoft.com/office/officeart/2005/8/layout/radial6"/>
    <dgm:cxn modelId="{033F6CE6-A90A-46E7-90AC-14DBAFDBD7B2}" type="presOf" srcId="{10468F90-9406-48B1-A8F9-5F36A0289BE6}" destId="{3137191F-BF8C-4872-8C13-2B9429D74D77}" srcOrd="0" destOrd="0" presId="urn:microsoft.com/office/officeart/2005/8/layout/radial6"/>
    <dgm:cxn modelId="{22803DE0-731D-416B-AD98-CB1999F8AA6A}" srcId="{B2D06761-9920-42A2-B82D-917F98E3D9D9}" destId="{9C3364C8-E58E-47D1-AED8-23D48EDF8E0E}" srcOrd="0" destOrd="0" parTransId="{223FFE25-36BA-4BF6-9B18-80895F2EECDA}" sibTransId="{E8D50FDD-5862-44A6-9972-E7E0B680D17F}"/>
    <dgm:cxn modelId="{0189723D-E902-453F-9B57-67BC4D48CADF}" type="presOf" srcId="{B2D06761-9920-42A2-B82D-917F98E3D9D9}" destId="{EAD1F186-3BEB-45F6-8675-168CE803455B}" srcOrd="0" destOrd="0" presId="urn:microsoft.com/office/officeart/2005/8/layout/radial6"/>
    <dgm:cxn modelId="{983B939C-57D4-4E4A-B735-26F72E88893B}" type="presOf" srcId="{E1846967-F483-498D-AB86-D5E980D7325F}" destId="{9EECF4B8-E53C-45BE-8F15-6C66CCABC62A}" srcOrd="0" destOrd="0" presId="urn:microsoft.com/office/officeart/2005/8/layout/radial6"/>
    <dgm:cxn modelId="{D7461810-A677-4C60-968F-79336D14B435}" srcId="{B2D06761-9920-42A2-B82D-917F98E3D9D9}" destId="{E4243157-1DD1-4719-952C-02F04F315317}" srcOrd="4" destOrd="0" parTransId="{6C35252F-5A6F-4CDC-8D03-05068588D7C7}" sibTransId="{58D2E0A2-B677-4CBD-82EE-E04BBF56583D}"/>
    <dgm:cxn modelId="{7C96AFA4-3EC2-4E7B-A365-2C2E2C821B65}" srcId="{B2D06761-9920-42A2-B82D-917F98E3D9D9}" destId="{59020D6F-816F-435B-B4E9-F98C3894C095}" srcOrd="3" destOrd="0" parTransId="{30FC8F87-C6B6-4569-AE88-E9BA64F5C512}" sibTransId="{25F90E23-AF4F-49A9-8ED0-042C7866E08F}"/>
    <dgm:cxn modelId="{3679A299-362C-4FFA-820F-50F1E3659276}" type="presParOf" srcId="{3137191F-BF8C-4872-8C13-2B9429D74D77}" destId="{EAD1F186-3BEB-45F6-8675-168CE803455B}" srcOrd="0" destOrd="0" presId="urn:microsoft.com/office/officeart/2005/8/layout/radial6"/>
    <dgm:cxn modelId="{A3892C4A-8D0D-4A67-BCEE-947B62982633}" type="presParOf" srcId="{3137191F-BF8C-4872-8C13-2B9429D74D77}" destId="{78961DA8-FC54-4303-AA04-D31F2398F262}" srcOrd="1" destOrd="0" presId="urn:microsoft.com/office/officeart/2005/8/layout/radial6"/>
    <dgm:cxn modelId="{5567432F-0E43-42D4-B967-3A9462F04E48}" type="presParOf" srcId="{3137191F-BF8C-4872-8C13-2B9429D74D77}" destId="{2B6B9A79-D01C-4A25-9CC6-07FE1DFBA36F}" srcOrd="2" destOrd="0" presId="urn:microsoft.com/office/officeart/2005/8/layout/radial6"/>
    <dgm:cxn modelId="{C63F571D-7971-4737-809A-8ADB36B2FC2F}" type="presParOf" srcId="{3137191F-BF8C-4872-8C13-2B9429D74D77}" destId="{9C830051-75DA-4FFC-9C8A-E19D289B4C69}" srcOrd="3" destOrd="0" presId="urn:microsoft.com/office/officeart/2005/8/layout/radial6"/>
    <dgm:cxn modelId="{66F2E1D6-A88A-4210-8032-68931171E001}" type="presParOf" srcId="{3137191F-BF8C-4872-8C13-2B9429D74D77}" destId="{C3BD3BA4-4D25-42C1-A5DD-720D54ADC1B2}" srcOrd="4" destOrd="0" presId="urn:microsoft.com/office/officeart/2005/8/layout/radial6"/>
    <dgm:cxn modelId="{2FAA88D6-9834-42A1-AB29-7DE3F10F7522}" type="presParOf" srcId="{3137191F-BF8C-4872-8C13-2B9429D74D77}" destId="{E75F9A53-4E14-4F78-90E9-30F67CD96BEE}" srcOrd="5" destOrd="0" presId="urn:microsoft.com/office/officeart/2005/8/layout/radial6"/>
    <dgm:cxn modelId="{9677C7BB-F346-473B-B92B-93F9DB842266}" type="presParOf" srcId="{3137191F-BF8C-4872-8C13-2B9429D74D77}" destId="{CA7AC1E2-DCC7-4AAB-AFC3-5E58FC59BE2C}" srcOrd="6" destOrd="0" presId="urn:microsoft.com/office/officeart/2005/8/layout/radial6"/>
    <dgm:cxn modelId="{EA279B7A-E0F3-49DC-BFA5-DE02AE45DB61}" type="presParOf" srcId="{3137191F-BF8C-4872-8C13-2B9429D74D77}" destId="{E02EDB03-DF1B-4677-BF11-8792EB4CAA80}" srcOrd="7" destOrd="0" presId="urn:microsoft.com/office/officeart/2005/8/layout/radial6"/>
    <dgm:cxn modelId="{2EF79D8B-A0CC-4A20-8817-157B8DEEC7EA}" type="presParOf" srcId="{3137191F-BF8C-4872-8C13-2B9429D74D77}" destId="{F8DECBE7-2B90-4246-B703-2C089A659097}" srcOrd="8" destOrd="0" presId="urn:microsoft.com/office/officeart/2005/8/layout/radial6"/>
    <dgm:cxn modelId="{13F06410-B047-455A-B536-70EA94DA4B78}" type="presParOf" srcId="{3137191F-BF8C-4872-8C13-2B9429D74D77}" destId="{9EECF4B8-E53C-45BE-8F15-6C66CCABC62A}" srcOrd="9" destOrd="0" presId="urn:microsoft.com/office/officeart/2005/8/layout/radial6"/>
    <dgm:cxn modelId="{5FBD4F7D-6853-4897-B328-DFA063421A44}" type="presParOf" srcId="{3137191F-BF8C-4872-8C13-2B9429D74D77}" destId="{8C41EBE8-48C3-46BF-918A-0CFF995E4732}" srcOrd="10" destOrd="0" presId="urn:microsoft.com/office/officeart/2005/8/layout/radial6"/>
    <dgm:cxn modelId="{ECBA4752-C12C-46E6-994F-E78BDF9FF633}" type="presParOf" srcId="{3137191F-BF8C-4872-8C13-2B9429D74D77}" destId="{E4175C2E-5665-4E39-9AF5-46F0351B3C8C}" srcOrd="11" destOrd="0" presId="urn:microsoft.com/office/officeart/2005/8/layout/radial6"/>
    <dgm:cxn modelId="{2D7C8CB1-AFAB-4200-8BDC-645A7B3DFDA8}" type="presParOf" srcId="{3137191F-BF8C-4872-8C13-2B9429D74D77}" destId="{D6AE8D26-6EEE-4D82-9BE9-FB9F976A89D2}" srcOrd="12" destOrd="0" presId="urn:microsoft.com/office/officeart/2005/8/layout/radial6"/>
    <dgm:cxn modelId="{FC0526D2-FD6D-4D32-A29E-4918B3B370C4}" type="presParOf" srcId="{3137191F-BF8C-4872-8C13-2B9429D74D77}" destId="{691B3F20-F86B-4BF3-A69C-CFD1BAB25B56}" srcOrd="13" destOrd="0" presId="urn:microsoft.com/office/officeart/2005/8/layout/radial6"/>
    <dgm:cxn modelId="{3F85AE94-CE6B-4083-8201-17C01B54B278}" type="presParOf" srcId="{3137191F-BF8C-4872-8C13-2B9429D74D77}" destId="{94F88DB2-EC2E-4136-BBE6-01442C747E41}" srcOrd="14" destOrd="0" presId="urn:microsoft.com/office/officeart/2005/8/layout/radial6"/>
    <dgm:cxn modelId="{B0242E47-FA23-4EC6-B7F0-8E7336E959EF}" type="presParOf" srcId="{3137191F-BF8C-4872-8C13-2B9429D74D77}" destId="{9456514C-8E7D-4DD6-8506-2E308563CB3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30D55C-534E-439F-A41C-8ECD396E2D9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F0C15A1-A605-42DE-AE5D-0E192379DCD4}">
      <dgm:prSet phldrT="[Texto]"/>
      <dgm:spPr/>
      <dgm:t>
        <a:bodyPr/>
        <a:lstStyle/>
        <a:p>
          <a:r>
            <a:rPr lang="pt-PT"/>
            <a:t>Plano estático e previsional</a:t>
          </a:r>
        </a:p>
      </dgm:t>
    </dgm:pt>
    <dgm:pt modelId="{3D20000C-F43F-46F7-84CE-D35735161142}" type="parTrans" cxnId="{038511CD-D09A-4B35-993C-AFF71ED5D029}">
      <dgm:prSet/>
      <dgm:spPr/>
      <dgm:t>
        <a:bodyPr/>
        <a:lstStyle/>
        <a:p>
          <a:endParaRPr lang="pt-PT"/>
        </a:p>
      </dgm:t>
    </dgm:pt>
    <dgm:pt modelId="{60A4E087-7B15-4DB2-BB3E-2CF84C945128}" type="sibTrans" cxnId="{038511CD-D09A-4B35-993C-AFF71ED5D029}">
      <dgm:prSet/>
      <dgm:spPr/>
      <dgm:t>
        <a:bodyPr/>
        <a:lstStyle/>
        <a:p>
          <a:endParaRPr lang="pt-PT"/>
        </a:p>
      </dgm:t>
    </dgm:pt>
    <dgm:pt modelId="{7BE591F9-296B-41CC-B806-4464F41CD30D}">
      <dgm:prSet phldrT="[Texto]"/>
      <dgm:spPr/>
      <dgm:t>
        <a:bodyPr/>
        <a:lstStyle/>
        <a:p>
          <a:r>
            <a:rPr lang="pt-PT" dirty="0" smtClean="0"/>
            <a:t>Gabinete de gestão </a:t>
          </a:r>
          <a:r>
            <a:rPr lang="pt-PT" dirty="0"/>
            <a:t>dos planos</a:t>
          </a:r>
        </a:p>
      </dgm:t>
    </dgm:pt>
    <dgm:pt modelId="{3FB6C5AD-F8C5-4958-AA80-E674F9D65DBF}" type="parTrans" cxnId="{D2C7BE56-AA0A-4564-9951-5F44986EF8B4}">
      <dgm:prSet/>
      <dgm:spPr/>
      <dgm:t>
        <a:bodyPr/>
        <a:lstStyle/>
        <a:p>
          <a:endParaRPr lang="pt-PT"/>
        </a:p>
      </dgm:t>
    </dgm:pt>
    <dgm:pt modelId="{86F1F030-6010-42A6-BFCA-D95F930954D4}" type="sibTrans" cxnId="{D2C7BE56-AA0A-4564-9951-5F44986EF8B4}">
      <dgm:prSet/>
      <dgm:spPr/>
      <dgm:t>
        <a:bodyPr/>
        <a:lstStyle/>
        <a:p>
          <a:endParaRPr lang="pt-PT"/>
        </a:p>
      </dgm:t>
    </dgm:pt>
    <dgm:pt modelId="{FCCE3C9E-68BC-4213-965E-A8EF6C1D52BE}">
      <dgm:prSet phldrT="[Texto]"/>
      <dgm:spPr/>
      <dgm:t>
        <a:bodyPr/>
        <a:lstStyle/>
        <a:p>
          <a:r>
            <a:rPr lang="pt-PT"/>
            <a:t>Planeamento como processo contínuo</a:t>
          </a:r>
        </a:p>
      </dgm:t>
    </dgm:pt>
    <dgm:pt modelId="{73C20ADF-FFC3-43A7-94AC-925C321C6AF6}" type="parTrans" cxnId="{C8D218BC-887C-4D1F-BE1F-DE7C099E05CF}">
      <dgm:prSet/>
      <dgm:spPr/>
      <dgm:t>
        <a:bodyPr/>
        <a:lstStyle/>
        <a:p>
          <a:endParaRPr lang="pt-PT"/>
        </a:p>
      </dgm:t>
    </dgm:pt>
    <dgm:pt modelId="{45F502BC-C874-4717-A1BE-7FB92B833EDC}" type="sibTrans" cxnId="{C8D218BC-887C-4D1F-BE1F-DE7C099E05CF}">
      <dgm:prSet/>
      <dgm:spPr/>
      <dgm:t>
        <a:bodyPr/>
        <a:lstStyle/>
        <a:p>
          <a:endParaRPr lang="pt-PT"/>
        </a:p>
      </dgm:t>
    </dgm:pt>
    <dgm:pt modelId="{AA6BB936-B345-45F7-95AE-96E0F1E7D2D5}" type="pres">
      <dgm:prSet presAssocID="{A330D55C-534E-439F-A41C-8ECD396E2D9B}" presName="Name0" presStyleCnt="0">
        <dgm:presLayoutVars>
          <dgm:dir/>
          <dgm:resizeHandles val="exact"/>
        </dgm:presLayoutVars>
      </dgm:prSet>
      <dgm:spPr/>
    </dgm:pt>
    <dgm:pt modelId="{B61F9F28-1A9B-4807-A839-869CE187A57A}" type="pres">
      <dgm:prSet presAssocID="{7F0C15A1-A605-42DE-AE5D-0E192379DCD4}" presName="node" presStyleLbl="node1" presStyleIdx="0" presStyleCnt="3" custLinFactNeighborX="12754" custLinFactNeighborY="874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70C6E88-7919-4C83-87E4-076B418094F1}" type="pres">
      <dgm:prSet presAssocID="{60A4E087-7B15-4DB2-BB3E-2CF84C945128}" presName="sibTrans" presStyleLbl="sibTrans2D1" presStyleIdx="0" presStyleCnt="2"/>
      <dgm:spPr/>
      <dgm:t>
        <a:bodyPr/>
        <a:lstStyle/>
        <a:p>
          <a:endParaRPr lang="pt-PT"/>
        </a:p>
      </dgm:t>
    </dgm:pt>
    <dgm:pt modelId="{9D51EBA2-615D-4D22-A97B-50BD135D8A81}" type="pres">
      <dgm:prSet presAssocID="{60A4E087-7B15-4DB2-BB3E-2CF84C945128}" presName="connectorText" presStyleLbl="sibTrans2D1" presStyleIdx="0" presStyleCnt="2"/>
      <dgm:spPr/>
      <dgm:t>
        <a:bodyPr/>
        <a:lstStyle/>
        <a:p>
          <a:endParaRPr lang="pt-PT"/>
        </a:p>
      </dgm:t>
    </dgm:pt>
    <dgm:pt modelId="{F26C54B2-567C-43C5-B27E-AD9FDE577A8D}" type="pres">
      <dgm:prSet presAssocID="{7BE591F9-296B-41CC-B806-4464F41CD30D}" presName="node" presStyleLbl="node1" presStyleIdx="1" presStyleCnt="3" custLinFactNeighborX="-34889" custLinFactNeighborY="96611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2EA54A1-00C2-41DC-BCB9-C1A3544C1FE6}" type="pres">
      <dgm:prSet presAssocID="{86F1F030-6010-42A6-BFCA-D95F930954D4}" presName="sibTrans" presStyleLbl="sibTrans2D1" presStyleIdx="1" presStyleCnt="2"/>
      <dgm:spPr/>
      <dgm:t>
        <a:bodyPr/>
        <a:lstStyle/>
        <a:p>
          <a:endParaRPr lang="pt-PT"/>
        </a:p>
      </dgm:t>
    </dgm:pt>
    <dgm:pt modelId="{15B25721-B7F4-4EEC-AE94-45AB72B556B0}" type="pres">
      <dgm:prSet presAssocID="{86F1F030-6010-42A6-BFCA-D95F930954D4}" presName="connectorText" presStyleLbl="sibTrans2D1" presStyleIdx="1" presStyleCnt="2"/>
      <dgm:spPr/>
      <dgm:t>
        <a:bodyPr/>
        <a:lstStyle/>
        <a:p>
          <a:endParaRPr lang="pt-PT"/>
        </a:p>
      </dgm:t>
    </dgm:pt>
    <dgm:pt modelId="{2BDA7752-D495-42A0-B047-F76345A824E5}" type="pres">
      <dgm:prSet presAssocID="{FCCE3C9E-68BC-4213-965E-A8EF6C1D52BE}" presName="node" presStyleLbl="node1" presStyleIdx="2" presStyleCnt="3" custLinFactNeighborX="-90284" custLinFactNeighborY="2942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B2C9C8F0-92B3-4AC9-8165-6F61810594F9}" type="presOf" srcId="{86F1F030-6010-42A6-BFCA-D95F930954D4}" destId="{F2EA54A1-00C2-41DC-BCB9-C1A3544C1FE6}" srcOrd="0" destOrd="0" presId="urn:microsoft.com/office/officeart/2005/8/layout/process1"/>
    <dgm:cxn modelId="{16E6976C-66B1-4922-9D47-F737BF78060C}" type="presOf" srcId="{A330D55C-534E-439F-A41C-8ECD396E2D9B}" destId="{AA6BB936-B345-45F7-95AE-96E0F1E7D2D5}" srcOrd="0" destOrd="0" presId="urn:microsoft.com/office/officeart/2005/8/layout/process1"/>
    <dgm:cxn modelId="{C8D218BC-887C-4D1F-BE1F-DE7C099E05CF}" srcId="{A330D55C-534E-439F-A41C-8ECD396E2D9B}" destId="{FCCE3C9E-68BC-4213-965E-A8EF6C1D52BE}" srcOrd="2" destOrd="0" parTransId="{73C20ADF-FFC3-43A7-94AC-925C321C6AF6}" sibTransId="{45F502BC-C874-4717-A1BE-7FB92B833EDC}"/>
    <dgm:cxn modelId="{6EEDE735-719E-4C98-A262-CA14DBF7FFF6}" type="presOf" srcId="{7BE591F9-296B-41CC-B806-4464F41CD30D}" destId="{F26C54B2-567C-43C5-B27E-AD9FDE577A8D}" srcOrd="0" destOrd="0" presId="urn:microsoft.com/office/officeart/2005/8/layout/process1"/>
    <dgm:cxn modelId="{038511CD-D09A-4B35-993C-AFF71ED5D029}" srcId="{A330D55C-534E-439F-A41C-8ECD396E2D9B}" destId="{7F0C15A1-A605-42DE-AE5D-0E192379DCD4}" srcOrd="0" destOrd="0" parTransId="{3D20000C-F43F-46F7-84CE-D35735161142}" sibTransId="{60A4E087-7B15-4DB2-BB3E-2CF84C945128}"/>
    <dgm:cxn modelId="{3C2BA10B-9276-4053-BF17-AA3E8F1A504B}" type="presOf" srcId="{60A4E087-7B15-4DB2-BB3E-2CF84C945128}" destId="{970C6E88-7919-4C83-87E4-076B418094F1}" srcOrd="0" destOrd="0" presId="urn:microsoft.com/office/officeart/2005/8/layout/process1"/>
    <dgm:cxn modelId="{0C270E97-A3E3-4948-984A-CB15253A3049}" type="presOf" srcId="{60A4E087-7B15-4DB2-BB3E-2CF84C945128}" destId="{9D51EBA2-615D-4D22-A97B-50BD135D8A81}" srcOrd="1" destOrd="0" presId="urn:microsoft.com/office/officeart/2005/8/layout/process1"/>
    <dgm:cxn modelId="{28FEC8D8-DDC4-4B06-B266-7D6004AF7F3C}" type="presOf" srcId="{FCCE3C9E-68BC-4213-965E-A8EF6C1D52BE}" destId="{2BDA7752-D495-42A0-B047-F76345A824E5}" srcOrd="0" destOrd="0" presId="urn:microsoft.com/office/officeart/2005/8/layout/process1"/>
    <dgm:cxn modelId="{D2C7BE56-AA0A-4564-9951-5F44986EF8B4}" srcId="{A330D55C-534E-439F-A41C-8ECD396E2D9B}" destId="{7BE591F9-296B-41CC-B806-4464F41CD30D}" srcOrd="1" destOrd="0" parTransId="{3FB6C5AD-F8C5-4958-AA80-E674F9D65DBF}" sibTransId="{86F1F030-6010-42A6-BFCA-D95F930954D4}"/>
    <dgm:cxn modelId="{E00DD0B3-BA78-4C9A-A691-FA0B8A93710C}" type="presOf" srcId="{86F1F030-6010-42A6-BFCA-D95F930954D4}" destId="{15B25721-B7F4-4EEC-AE94-45AB72B556B0}" srcOrd="1" destOrd="0" presId="urn:microsoft.com/office/officeart/2005/8/layout/process1"/>
    <dgm:cxn modelId="{819E1CA2-2E08-48E1-BE73-04CF41D3F520}" type="presOf" srcId="{7F0C15A1-A605-42DE-AE5D-0E192379DCD4}" destId="{B61F9F28-1A9B-4807-A839-869CE187A57A}" srcOrd="0" destOrd="0" presId="urn:microsoft.com/office/officeart/2005/8/layout/process1"/>
    <dgm:cxn modelId="{A04156F1-EC6E-4017-B5EC-B8A99824AD4E}" type="presParOf" srcId="{AA6BB936-B345-45F7-95AE-96E0F1E7D2D5}" destId="{B61F9F28-1A9B-4807-A839-869CE187A57A}" srcOrd="0" destOrd="0" presId="urn:microsoft.com/office/officeart/2005/8/layout/process1"/>
    <dgm:cxn modelId="{79ED7129-AA23-42DA-893B-7FABBB80FD08}" type="presParOf" srcId="{AA6BB936-B345-45F7-95AE-96E0F1E7D2D5}" destId="{970C6E88-7919-4C83-87E4-076B418094F1}" srcOrd="1" destOrd="0" presId="urn:microsoft.com/office/officeart/2005/8/layout/process1"/>
    <dgm:cxn modelId="{D07C3268-C3FD-4E70-AD88-EB34D874E6B9}" type="presParOf" srcId="{970C6E88-7919-4C83-87E4-076B418094F1}" destId="{9D51EBA2-615D-4D22-A97B-50BD135D8A81}" srcOrd="0" destOrd="0" presId="urn:microsoft.com/office/officeart/2005/8/layout/process1"/>
    <dgm:cxn modelId="{3EC365E2-23E0-43C2-A6BD-2632FEB30723}" type="presParOf" srcId="{AA6BB936-B345-45F7-95AE-96E0F1E7D2D5}" destId="{F26C54B2-567C-43C5-B27E-AD9FDE577A8D}" srcOrd="2" destOrd="0" presId="urn:microsoft.com/office/officeart/2005/8/layout/process1"/>
    <dgm:cxn modelId="{736B045E-DBC3-48AC-A5DC-6720882BD67B}" type="presParOf" srcId="{AA6BB936-B345-45F7-95AE-96E0F1E7D2D5}" destId="{F2EA54A1-00C2-41DC-BCB9-C1A3544C1FE6}" srcOrd="3" destOrd="0" presId="urn:microsoft.com/office/officeart/2005/8/layout/process1"/>
    <dgm:cxn modelId="{3C89770D-61F1-42F7-A616-C4CD02A4E1AA}" type="presParOf" srcId="{F2EA54A1-00C2-41DC-BCB9-C1A3544C1FE6}" destId="{15B25721-B7F4-4EEC-AE94-45AB72B556B0}" srcOrd="0" destOrd="0" presId="urn:microsoft.com/office/officeart/2005/8/layout/process1"/>
    <dgm:cxn modelId="{629F2AD4-0DC9-48B9-B16C-7FA9445DE500}" type="presParOf" srcId="{AA6BB936-B345-45F7-95AE-96E0F1E7D2D5}" destId="{2BDA7752-D495-42A0-B047-F76345A824E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F1D914-368F-4E4B-A9A8-68F03EC1CC20}">
      <dsp:nvSpPr>
        <dsp:cNvPr id="0" name=""/>
        <dsp:cNvSpPr/>
      </dsp:nvSpPr>
      <dsp:spPr>
        <a:xfrm>
          <a:off x="4137" y="1399449"/>
          <a:ext cx="3393802" cy="1696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700" kern="1200" dirty="0" smtClean="0"/>
            <a:t>Condicionantes</a:t>
          </a:r>
          <a:endParaRPr lang="pt-PT" sz="3700" kern="1200" dirty="0"/>
        </a:p>
      </dsp:txBody>
      <dsp:txXfrm>
        <a:off x="4137" y="1399449"/>
        <a:ext cx="3393802" cy="1696901"/>
      </dsp:txXfrm>
    </dsp:sp>
    <dsp:sp modelId="{4FA33A3D-DD8D-4A1C-BF70-320BF5E19B11}">
      <dsp:nvSpPr>
        <dsp:cNvPr id="0" name=""/>
        <dsp:cNvSpPr/>
      </dsp:nvSpPr>
      <dsp:spPr>
        <a:xfrm rot="19457599">
          <a:off x="3240803" y="1726071"/>
          <a:ext cx="1671792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1671792" y="3396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600" kern="1200"/>
        </a:p>
      </dsp:txBody>
      <dsp:txXfrm rot="19457599">
        <a:off x="4034905" y="1718246"/>
        <a:ext cx="83589" cy="83589"/>
      </dsp:txXfrm>
    </dsp:sp>
    <dsp:sp modelId="{4C6650DC-D834-4C1C-9C6A-63159CF07EF3}">
      <dsp:nvSpPr>
        <dsp:cNvPr id="0" name=""/>
        <dsp:cNvSpPr/>
      </dsp:nvSpPr>
      <dsp:spPr>
        <a:xfrm>
          <a:off x="4755460" y="423731"/>
          <a:ext cx="3393802" cy="1696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700" kern="1200" dirty="0" smtClean="0"/>
            <a:t>REN (carta REN)</a:t>
          </a:r>
          <a:endParaRPr lang="pt-PT" sz="3700" kern="1200" dirty="0"/>
        </a:p>
      </dsp:txBody>
      <dsp:txXfrm>
        <a:off x="4755460" y="423731"/>
        <a:ext cx="3393802" cy="1696901"/>
      </dsp:txXfrm>
    </dsp:sp>
    <dsp:sp modelId="{FBF1EF14-0273-4427-8446-A42F91E57DFA}">
      <dsp:nvSpPr>
        <dsp:cNvPr id="0" name=""/>
        <dsp:cNvSpPr/>
      </dsp:nvSpPr>
      <dsp:spPr>
        <a:xfrm rot="2142401">
          <a:off x="3240803" y="2701789"/>
          <a:ext cx="1671792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1671792" y="3396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600" kern="1200"/>
        </a:p>
      </dsp:txBody>
      <dsp:txXfrm rot="2142401">
        <a:off x="4034905" y="2693964"/>
        <a:ext cx="83589" cy="83589"/>
      </dsp:txXfrm>
    </dsp:sp>
    <dsp:sp modelId="{C6CE9677-77DC-408A-A8E2-AE81016AC38E}">
      <dsp:nvSpPr>
        <dsp:cNvPr id="0" name=""/>
        <dsp:cNvSpPr/>
      </dsp:nvSpPr>
      <dsp:spPr>
        <a:xfrm>
          <a:off x="4755460" y="2375167"/>
          <a:ext cx="3393802" cy="1696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700" kern="1200" dirty="0" smtClean="0"/>
            <a:t>RAN (carta RAN)</a:t>
          </a:r>
          <a:endParaRPr lang="pt-PT" sz="3700" kern="1200" dirty="0"/>
        </a:p>
      </dsp:txBody>
      <dsp:txXfrm>
        <a:off x="4755460" y="2375167"/>
        <a:ext cx="3393802" cy="16969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56514C-8E7D-4DD6-8506-2E308563CB38}">
      <dsp:nvSpPr>
        <dsp:cNvPr id="0" name=""/>
        <dsp:cNvSpPr/>
      </dsp:nvSpPr>
      <dsp:spPr>
        <a:xfrm>
          <a:off x="2148841" y="680078"/>
          <a:ext cx="4541517" cy="4541517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E8D26-6EEE-4D82-9BE9-FB9F976A89D2}">
      <dsp:nvSpPr>
        <dsp:cNvPr id="0" name=""/>
        <dsp:cNvSpPr/>
      </dsp:nvSpPr>
      <dsp:spPr>
        <a:xfrm>
          <a:off x="2148841" y="680078"/>
          <a:ext cx="4541517" cy="4541517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CF4B8-E53C-45BE-8F15-6C66CCABC62A}">
      <dsp:nvSpPr>
        <dsp:cNvPr id="0" name=""/>
        <dsp:cNvSpPr/>
      </dsp:nvSpPr>
      <dsp:spPr>
        <a:xfrm>
          <a:off x="2148841" y="680078"/>
          <a:ext cx="4541517" cy="4541517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AC1E2-DCC7-4AAB-AFC3-5E58FC59BE2C}">
      <dsp:nvSpPr>
        <dsp:cNvPr id="0" name=""/>
        <dsp:cNvSpPr/>
      </dsp:nvSpPr>
      <dsp:spPr>
        <a:xfrm>
          <a:off x="2148841" y="680078"/>
          <a:ext cx="4541517" cy="4541517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30051-75DA-4FFC-9C8A-E19D289B4C69}">
      <dsp:nvSpPr>
        <dsp:cNvPr id="0" name=""/>
        <dsp:cNvSpPr/>
      </dsp:nvSpPr>
      <dsp:spPr>
        <a:xfrm>
          <a:off x="2148841" y="680078"/>
          <a:ext cx="4541517" cy="4541517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1F186-3BEB-45F6-8675-168CE803455B}">
      <dsp:nvSpPr>
        <dsp:cNvPr id="0" name=""/>
        <dsp:cNvSpPr/>
      </dsp:nvSpPr>
      <dsp:spPr>
        <a:xfrm>
          <a:off x="3375124" y="1906361"/>
          <a:ext cx="2088951" cy="20889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800" kern="1200" dirty="0" smtClean="0"/>
            <a:t>PNPOT</a:t>
          </a:r>
          <a:br>
            <a:rPr lang="pt-PT" sz="2800" kern="1200" dirty="0" smtClean="0"/>
          </a:br>
          <a:r>
            <a:rPr lang="pt-PT" sz="2800" kern="1200" dirty="0" smtClean="0"/>
            <a:t>PROT</a:t>
          </a:r>
          <a:endParaRPr lang="pt-PT" sz="2800" kern="1200" dirty="0"/>
        </a:p>
      </dsp:txBody>
      <dsp:txXfrm>
        <a:off x="3375124" y="1906361"/>
        <a:ext cx="2088951" cy="2088951"/>
      </dsp:txXfrm>
    </dsp:sp>
    <dsp:sp modelId="{78961DA8-FC54-4303-AA04-D31F2398F262}">
      <dsp:nvSpPr>
        <dsp:cNvPr id="0" name=""/>
        <dsp:cNvSpPr/>
      </dsp:nvSpPr>
      <dsp:spPr>
        <a:xfrm>
          <a:off x="3688466" y="1586"/>
          <a:ext cx="1462266" cy="1462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/>
            <a:t>REN (servidão energia)</a:t>
          </a:r>
          <a:endParaRPr lang="pt-PT" sz="1800" kern="1200" dirty="0"/>
        </a:p>
      </dsp:txBody>
      <dsp:txXfrm>
        <a:off x="3688466" y="1586"/>
        <a:ext cx="1462266" cy="1462266"/>
      </dsp:txXfrm>
    </dsp:sp>
    <dsp:sp modelId="{C3BD3BA4-4D25-42C1-A5DD-720D54ADC1B2}">
      <dsp:nvSpPr>
        <dsp:cNvPr id="0" name=""/>
        <dsp:cNvSpPr/>
      </dsp:nvSpPr>
      <dsp:spPr>
        <a:xfrm>
          <a:off x="5798021" y="1534268"/>
          <a:ext cx="1462266" cy="1462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/>
            <a:t>Rede </a:t>
          </a:r>
          <a:r>
            <a:rPr lang="pt-PT" sz="1600" kern="1200" dirty="0" smtClean="0"/>
            <a:t>ferroviária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/>
            <a:t>(</a:t>
          </a:r>
          <a:r>
            <a:rPr lang="pt-PT" sz="1600" kern="1200" dirty="0" smtClean="0"/>
            <a:t>servidão</a:t>
          </a:r>
          <a:r>
            <a:rPr lang="pt-PT" sz="1800" kern="1200" dirty="0" smtClean="0"/>
            <a:t>)</a:t>
          </a:r>
          <a:endParaRPr lang="pt-PT" sz="1800" kern="1200" dirty="0"/>
        </a:p>
      </dsp:txBody>
      <dsp:txXfrm>
        <a:off x="5798021" y="1534268"/>
        <a:ext cx="1462266" cy="1462266"/>
      </dsp:txXfrm>
    </dsp:sp>
    <dsp:sp modelId="{E02EDB03-DF1B-4677-BF11-8792EB4CAA80}">
      <dsp:nvSpPr>
        <dsp:cNvPr id="0" name=""/>
        <dsp:cNvSpPr/>
      </dsp:nvSpPr>
      <dsp:spPr>
        <a:xfrm>
          <a:off x="4992243" y="4014198"/>
          <a:ext cx="1462266" cy="1462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err="1" smtClean="0"/>
            <a:t>PRNacional</a:t>
          </a:r>
          <a:r>
            <a:rPr lang="pt-PT" sz="1400" kern="1200" dirty="0" smtClean="0"/>
            <a:t/>
          </a:r>
          <a:br>
            <a:rPr lang="pt-PT" sz="1400" kern="1200" dirty="0" smtClean="0"/>
          </a:br>
          <a:r>
            <a:rPr lang="pt-PT" sz="1400" kern="1200" dirty="0" smtClean="0"/>
            <a:t>(servidão)</a:t>
          </a:r>
          <a:endParaRPr lang="pt-PT" sz="1400" kern="1200" dirty="0"/>
        </a:p>
      </dsp:txBody>
      <dsp:txXfrm>
        <a:off x="4992243" y="4014198"/>
        <a:ext cx="1462266" cy="1462266"/>
      </dsp:txXfrm>
    </dsp:sp>
    <dsp:sp modelId="{8C41EBE8-48C3-46BF-918A-0CFF995E4732}">
      <dsp:nvSpPr>
        <dsp:cNvPr id="0" name=""/>
        <dsp:cNvSpPr/>
      </dsp:nvSpPr>
      <dsp:spPr>
        <a:xfrm>
          <a:off x="2384690" y="4014198"/>
          <a:ext cx="1462266" cy="1462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/>
            <a:t>Planos setoriais</a:t>
          </a:r>
          <a:endParaRPr lang="pt-PT" sz="1800" kern="1200" dirty="0"/>
        </a:p>
      </dsp:txBody>
      <dsp:txXfrm>
        <a:off x="2384690" y="4014198"/>
        <a:ext cx="1462266" cy="1462266"/>
      </dsp:txXfrm>
    </dsp:sp>
    <dsp:sp modelId="{691B3F20-F86B-4BF3-A69C-CFD1BAB25B56}">
      <dsp:nvSpPr>
        <dsp:cNvPr id="0" name=""/>
        <dsp:cNvSpPr/>
      </dsp:nvSpPr>
      <dsp:spPr>
        <a:xfrm>
          <a:off x="1578912" y="1534268"/>
          <a:ext cx="1462266" cy="1462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/>
            <a:t>Planos especiais</a:t>
          </a:r>
        </a:p>
      </dsp:txBody>
      <dsp:txXfrm>
        <a:off x="1578912" y="1534268"/>
        <a:ext cx="1462266" cy="146226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1F9F28-1A9B-4807-A839-869CE187A57A}">
      <dsp:nvSpPr>
        <dsp:cNvPr id="0" name=""/>
        <dsp:cNvSpPr/>
      </dsp:nvSpPr>
      <dsp:spPr>
        <a:xfrm>
          <a:off x="126228" y="578687"/>
          <a:ext cx="2322016" cy="1393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300" kern="1200"/>
            <a:t>Plano estático e previsional</a:t>
          </a:r>
        </a:p>
      </dsp:txBody>
      <dsp:txXfrm>
        <a:off x="126228" y="578687"/>
        <a:ext cx="2322016" cy="1393209"/>
      </dsp:txXfrm>
    </dsp:sp>
    <dsp:sp modelId="{970C6E88-7919-4C83-87E4-076B418094F1}">
      <dsp:nvSpPr>
        <dsp:cNvPr id="0" name=""/>
        <dsp:cNvSpPr/>
      </dsp:nvSpPr>
      <dsp:spPr>
        <a:xfrm rot="408141">
          <a:off x="2568905" y="1155726"/>
          <a:ext cx="259563" cy="575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800" kern="1200"/>
        </a:p>
      </dsp:txBody>
      <dsp:txXfrm rot="408141">
        <a:off x="2568905" y="1155726"/>
        <a:ext cx="259563" cy="575860"/>
      </dsp:txXfrm>
    </dsp:sp>
    <dsp:sp modelId="{F26C54B2-567C-43C5-B27E-AD9FDE577A8D}">
      <dsp:nvSpPr>
        <dsp:cNvPr id="0" name=""/>
        <dsp:cNvSpPr/>
      </dsp:nvSpPr>
      <dsp:spPr>
        <a:xfrm>
          <a:off x="2934540" y="913675"/>
          <a:ext cx="2322016" cy="1393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300" kern="1200" dirty="0" smtClean="0"/>
            <a:t>Gabinete de gestão </a:t>
          </a:r>
          <a:r>
            <a:rPr lang="pt-PT" sz="2300" kern="1200" dirty="0"/>
            <a:t>dos planos</a:t>
          </a:r>
        </a:p>
      </dsp:txBody>
      <dsp:txXfrm>
        <a:off x="2934540" y="913675"/>
        <a:ext cx="2322016" cy="1393209"/>
      </dsp:txXfrm>
    </dsp:sp>
    <dsp:sp modelId="{F2EA54A1-00C2-41DC-BCB9-C1A3544C1FE6}">
      <dsp:nvSpPr>
        <dsp:cNvPr id="0" name=""/>
        <dsp:cNvSpPr/>
      </dsp:nvSpPr>
      <dsp:spPr>
        <a:xfrm rot="21541014">
          <a:off x="5360114" y="1298765"/>
          <a:ext cx="219608" cy="575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800" kern="1200"/>
        </a:p>
      </dsp:txBody>
      <dsp:txXfrm rot="21541014">
        <a:off x="5360114" y="1298765"/>
        <a:ext cx="219608" cy="575860"/>
      </dsp:txXfrm>
    </dsp:sp>
    <dsp:sp modelId="{2BDA7752-D495-42A0-B047-F76345A824E5}">
      <dsp:nvSpPr>
        <dsp:cNvPr id="0" name=""/>
        <dsp:cNvSpPr/>
      </dsp:nvSpPr>
      <dsp:spPr>
        <a:xfrm>
          <a:off x="5670851" y="866719"/>
          <a:ext cx="2322016" cy="1393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300" kern="1200"/>
            <a:t>Planeamento como processo contínuo</a:t>
          </a:r>
        </a:p>
      </dsp:txBody>
      <dsp:txXfrm>
        <a:off x="5670851" y="866719"/>
        <a:ext cx="2322016" cy="1393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/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30E97E-597A-42DC-90C6-D97C5DB7A95F}" type="datetimeFigureOut">
              <a:rPr lang="pt-PT" smtClean="0"/>
              <a:pPr/>
              <a:t>04-06-2012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729F4E-AAF3-47D2-B587-52BC8E26D5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gotdu.p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 smtClean="0"/>
              <a:t>Ordenamento do território</a:t>
            </a:r>
            <a:endParaRPr lang="pt-PT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Universidade do Poder Local,</a:t>
            </a:r>
            <a:br>
              <a:rPr lang="pt-PT" dirty="0" smtClean="0"/>
            </a:br>
            <a:r>
              <a:rPr lang="pt-PT" dirty="0" smtClean="0"/>
              <a:t>António Paiva				9. Junho.2012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Dificuldades que surgiram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648" y="1957536"/>
            <a:ext cx="8153400" cy="4495800"/>
          </a:xfrm>
        </p:spPr>
        <p:txBody>
          <a:bodyPr>
            <a:normAutofit/>
          </a:bodyPr>
          <a:lstStyle/>
          <a:p>
            <a:pPr lvl="0"/>
            <a:r>
              <a:rPr lang="pt-PT" dirty="0" smtClean="0"/>
              <a:t>Aglomerados urbanos das freguesias rurais incorretamente cartografados</a:t>
            </a:r>
          </a:p>
          <a:p>
            <a:pPr lvl="0"/>
            <a:r>
              <a:rPr lang="pt-PT" dirty="0" smtClean="0"/>
              <a:t>Delimitação dos espaços urbanos e respetivos índices de ocupação a escala pouco adequada para gestão</a:t>
            </a:r>
          </a:p>
          <a:p>
            <a:pPr lvl="0"/>
            <a:r>
              <a:rPr lang="pt-PT" dirty="0" smtClean="0"/>
              <a:t>Definir espaços, onde deixou de ser autorizado edificar, à escala 1:25000; com pouco vigor e sem adequado trabalho de campo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Planeamento de base territorial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lnSpcReduction="10000"/>
          </a:bodyPr>
          <a:lstStyle/>
          <a:p>
            <a:r>
              <a:rPr lang="pt-PT" b="1" u="sng" dirty="0" smtClean="0"/>
              <a:t>Território</a:t>
            </a:r>
            <a:r>
              <a:rPr lang="pt-PT" u="sng" dirty="0" smtClean="0"/>
              <a:t>:</a:t>
            </a:r>
          </a:p>
          <a:p>
            <a:pPr lvl="1"/>
            <a:r>
              <a:rPr lang="pt-PT" dirty="0" smtClean="0"/>
              <a:t>Espaço delimitado por uma pessoa (ou um animal) ou por um grupo de pessoas ou animais; com o qual se identificam e são identificados</a:t>
            </a:r>
          </a:p>
          <a:p>
            <a:pPr lvl="1"/>
            <a:r>
              <a:rPr lang="pt-PT" dirty="0" smtClean="0"/>
              <a:t>Espaço da superfície terrestre onde o homem (ou os animais) desenvolve a sua atividade (habitar, trabalhar, produzir)</a:t>
            </a:r>
          </a:p>
          <a:p>
            <a:pPr lvl="1"/>
            <a:endParaRPr lang="pt-PT" dirty="0" smtClean="0"/>
          </a:p>
          <a:p>
            <a:r>
              <a:rPr lang="pt-PT" b="1" u="sng" dirty="0" smtClean="0"/>
              <a:t>Ordenamento do território</a:t>
            </a:r>
            <a:r>
              <a:rPr lang="pt-PT" u="sng" dirty="0" smtClean="0"/>
              <a:t>:</a:t>
            </a:r>
          </a:p>
          <a:p>
            <a:pPr lvl="1">
              <a:buNone/>
            </a:pPr>
            <a:r>
              <a:rPr lang="pt-PT" dirty="0" smtClean="0"/>
              <a:t>   Perceber o território e as atividades que nele se desenvolvem e procurar corrigir desequilíbrios com uma visão prospetiva</a:t>
            </a:r>
          </a:p>
          <a:p>
            <a:pPr lvl="1"/>
            <a:endParaRPr lang="pt-PT" dirty="0" smtClean="0"/>
          </a:p>
          <a:p>
            <a:pPr lvl="1"/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Teorias sobre a estrutura urbana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t-PT" b="1" dirty="0" smtClean="0"/>
              <a:t>zonas concêntricas </a:t>
            </a:r>
            <a:r>
              <a:rPr lang="pt-PT" dirty="0" smtClean="0"/>
              <a:t>(Central Business </a:t>
            </a:r>
            <a:r>
              <a:rPr lang="pt-PT" dirty="0" err="1" smtClean="0"/>
              <a:t>District</a:t>
            </a:r>
            <a:r>
              <a:rPr lang="pt-PT" dirty="0" smtClean="0"/>
              <a:t> no centro)</a:t>
            </a:r>
          </a:p>
          <a:p>
            <a:pPr lvl="0"/>
            <a:r>
              <a:rPr lang="pt-PT" b="1" dirty="0" smtClean="0"/>
              <a:t>sectores </a:t>
            </a:r>
            <a:r>
              <a:rPr lang="pt-PT" dirty="0" smtClean="0"/>
              <a:t>(Faixas que atravessam os círculos com a mesma atividade)</a:t>
            </a:r>
          </a:p>
          <a:p>
            <a:pPr lvl="0"/>
            <a:r>
              <a:rPr lang="pt-PT" b="1" dirty="0" smtClean="0"/>
              <a:t>centros múltiplos </a:t>
            </a:r>
            <a:r>
              <a:rPr lang="pt-PT" dirty="0" smtClean="0"/>
              <a:t>(surgem novos centros nas cidades expandidas)</a:t>
            </a:r>
          </a:p>
          <a:p>
            <a:pPr lvl="0"/>
            <a:endParaRPr lang="pt-PT" dirty="0" smtClean="0"/>
          </a:p>
          <a:p>
            <a:pPr>
              <a:buNone/>
            </a:pPr>
            <a:r>
              <a:rPr lang="pt-PT" dirty="0" smtClean="0"/>
              <a:t>	O conceito de </a:t>
            </a:r>
            <a:r>
              <a:rPr lang="pt-PT" b="1" u="sng" dirty="0" smtClean="0"/>
              <a:t>Centralidade</a:t>
            </a:r>
            <a:r>
              <a:rPr lang="pt-PT" u="sng" dirty="0" smtClean="0"/>
              <a:t> </a:t>
            </a:r>
            <a:r>
              <a:rPr lang="pt-PT" dirty="0" smtClean="0"/>
              <a:t> associado diretamente à “disponibilidade dos meios e serviços”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	É </a:t>
            </a:r>
            <a:r>
              <a:rPr lang="pt-PT" b="1" dirty="0" smtClean="0"/>
              <a:t>no centro </a:t>
            </a:r>
            <a:r>
              <a:rPr lang="pt-PT" dirty="0" smtClean="0"/>
              <a:t>que está a maior oferta e geralmente é por isso que </a:t>
            </a:r>
            <a:r>
              <a:rPr lang="pt-PT" b="1" dirty="0" smtClean="0"/>
              <a:t>o SOLO É MAIS CARO</a:t>
            </a:r>
            <a:r>
              <a:rPr lang="pt-PT" dirty="0" smtClean="0"/>
              <a:t>!</a:t>
            </a:r>
          </a:p>
          <a:p>
            <a:pPr lvl="0"/>
            <a:endParaRPr lang="pt-PT" dirty="0" smtClean="0"/>
          </a:p>
          <a:p>
            <a:pPr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 smtClean="0"/>
              <a:t>Realidade</a:t>
            </a:r>
            <a:r>
              <a:rPr lang="pt-PT" sz="4000" dirty="0" smtClean="0"/>
              <a:t> portuguesa do território</a:t>
            </a:r>
            <a:endParaRPr lang="pt-PT" sz="4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PT" dirty="0" smtClean="0"/>
              <a:t>A dispersão urbana está associada à dificuldade de distinguir a CIDADE do seu </a:t>
            </a:r>
            <a:r>
              <a:rPr lang="pt-PT" dirty="0" err="1" smtClean="0"/>
              <a:t>interland</a:t>
            </a:r>
            <a:endParaRPr lang="pt-PT" dirty="0" smtClean="0"/>
          </a:p>
          <a:p>
            <a:pPr lvl="0"/>
            <a:r>
              <a:rPr lang="pt-PT" dirty="0" smtClean="0"/>
              <a:t>Dificuldade de distinguir o URBANO puro do RURAL puro</a:t>
            </a:r>
          </a:p>
          <a:p>
            <a:pPr lvl="0"/>
            <a:r>
              <a:rPr lang="pt-PT" dirty="0" smtClean="0"/>
              <a:t>Cidades pequenas com boas comunicações atraem população</a:t>
            </a:r>
          </a:p>
          <a:p>
            <a:pPr lvl="0"/>
            <a:r>
              <a:rPr lang="pt-PT" dirty="0" smtClean="0"/>
              <a:t>Cidades metropolitanas perdem população que procura ambiente mais limpo e é menos congestionado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 smtClean="0"/>
              <a:t>Numa Sociedade em mutação:</a:t>
            </a:r>
            <a:endParaRPr lang="pt-PT" sz="40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PT" dirty="0" smtClean="0"/>
              <a:t>Empresas de pequena e média dimensão coexistem com espaços rurais</a:t>
            </a:r>
          </a:p>
          <a:p>
            <a:pPr lvl="0"/>
            <a:r>
              <a:rPr lang="pt-PT" b="1" dirty="0" smtClean="0"/>
              <a:t>O trabalho </a:t>
            </a:r>
            <a:r>
              <a:rPr lang="pt-PT" dirty="0" smtClean="0"/>
              <a:t>na agricultura e floresta é Mecanizado</a:t>
            </a:r>
          </a:p>
          <a:p>
            <a:pPr lvl="0"/>
            <a:r>
              <a:rPr lang="pt-PT" dirty="0" smtClean="0"/>
              <a:t>Conceito de </a:t>
            </a:r>
            <a:r>
              <a:rPr lang="pt-PT" b="1" u="sng" dirty="0" smtClean="0"/>
              <a:t>interpenetração </a:t>
            </a:r>
            <a:r>
              <a:rPr lang="pt-PT" u="sng" dirty="0" smtClean="0"/>
              <a:t>dos espaços</a:t>
            </a:r>
            <a:r>
              <a:rPr lang="pt-PT" dirty="0" smtClean="0"/>
              <a:t> (agrícola e urbano/residencial) desde que a agricultura deixou de ser ocupação exclusiva</a:t>
            </a:r>
          </a:p>
          <a:p>
            <a:pPr lvl="0"/>
            <a:r>
              <a:rPr lang="pt-PT" dirty="0" smtClean="0"/>
              <a:t>Crescente </a:t>
            </a:r>
            <a:r>
              <a:rPr lang="pt-PT" b="1" dirty="0" smtClean="0"/>
              <a:t>importância dos centros de saber e de lazer</a:t>
            </a:r>
            <a:r>
              <a:rPr lang="pt-PT" dirty="0" smtClean="0"/>
              <a:t>; centros de apoio social e de saúde e respetivas acessibilidades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Alterações funcionais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PT" b="1" dirty="0" smtClean="0"/>
              <a:t>    Raramente são acompanhadas pela “atualização”     dos planos de ordenamento:</a:t>
            </a:r>
          </a:p>
          <a:p>
            <a:pPr lvl="1"/>
            <a:r>
              <a:rPr lang="pt-PT" dirty="0" smtClean="0"/>
              <a:t>As relações entre os grupos sociais que se vão alterando ao longo do tempo</a:t>
            </a:r>
          </a:p>
          <a:p>
            <a:pPr lvl="1"/>
            <a:r>
              <a:rPr lang="pt-PT" dirty="0" smtClean="0"/>
              <a:t>As características geométricas do território </a:t>
            </a:r>
          </a:p>
          <a:p>
            <a:pPr lvl="1"/>
            <a:r>
              <a:rPr lang="pt-PT" dirty="0" smtClean="0"/>
              <a:t>A substituição  de industria tradicional por edifícios de serviços ou centros comerciais</a:t>
            </a:r>
          </a:p>
          <a:p>
            <a:pPr lvl="1"/>
            <a:r>
              <a:rPr lang="pt-PT" dirty="0" smtClean="0"/>
              <a:t>Os espaços centrais de uma cidade que dão lugar a edifícios mistos: comercio/habitação</a:t>
            </a:r>
          </a:p>
          <a:p>
            <a:pPr lvl="1"/>
            <a:endParaRPr lang="pt-PT" dirty="0" smtClean="0"/>
          </a:p>
          <a:p>
            <a:pPr lvl="1" algn="ctr">
              <a:buNone/>
            </a:pPr>
            <a:r>
              <a:rPr lang="pt-PT" u="sng" dirty="0" smtClean="0"/>
              <a:t>São quatro justificações (entre muitas) para que um plano não se possa considerar estático!</a:t>
            </a:r>
            <a:endParaRPr lang="pt-PT" dirty="0" smtClean="0"/>
          </a:p>
          <a:p>
            <a:pPr lvl="1"/>
            <a:endParaRPr lang="pt-PT" dirty="0" smtClean="0"/>
          </a:p>
          <a:p>
            <a:pPr lvl="1"/>
            <a:endParaRPr lang="pt-P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Evolução do planeamento</a:t>
            </a:r>
            <a:endParaRPr lang="pt-PT" b="1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125288" y="1698179"/>
          <a:ext cx="8839200" cy="2306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179512" y="3789040"/>
            <a:ext cx="2664296" cy="22322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pt-PT" sz="2600" dirty="0" smtClean="0">
                <a:solidFill>
                  <a:schemeClr val="tx2"/>
                </a:solidFill>
              </a:rPr>
              <a:t>Planeamento convencional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pt-PT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Longo</a:t>
            </a:r>
            <a:r>
              <a:rPr kumimoji="0" lang="pt-PT" sz="26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prazo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pt-PT" sz="2600" noProof="0" dirty="0" smtClean="0">
                <a:solidFill>
                  <a:schemeClr val="tx2"/>
                </a:solidFill>
              </a:rPr>
              <a:t>Certeza na previsão</a:t>
            </a:r>
            <a:endParaRPr kumimoji="0" lang="pt-PT" sz="26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"/>
              <a:tabLst/>
              <a:defRPr/>
            </a:pPr>
            <a:endParaRPr kumimoji="0" lang="pt-P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"/>
              <a:tabLst/>
              <a:defRPr/>
            </a:pPr>
            <a:endParaRPr kumimoji="0" lang="pt-PT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5868144" y="4293096"/>
            <a:ext cx="2988840" cy="216024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pt-PT" sz="2600" dirty="0" smtClean="0">
                <a:solidFill>
                  <a:schemeClr val="tx2"/>
                </a:solidFill>
              </a:rPr>
              <a:t>Planeamento estratégico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pt-PT" sz="2600" dirty="0" smtClean="0">
                <a:solidFill>
                  <a:schemeClr val="tx2"/>
                </a:solidFill>
              </a:rPr>
              <a:t>Curto prazo</a:t>
            </a:r>
            <a:endParaRPr kumimoji="0" lang="pt-PT" sz="2600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pt-PT" sz="2600" noProof="0" dirty="0" smtClean="0">
                <a:solidFill>
                  <a:schemeClr val="tx2"/>
                </a:solidFill>
              </a:rPr>
              <a:t>Considerar incertezas</a:t>
            </a:r>
            <a:endParaRPr kumimoji="0" lang="pt-PT" sz="26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"/>
              <a:tabLst/>
              <a:defRPr/>
            </a:pPr>
            <a:endParaRPr kumimoji="0" lang="pt-P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"/>
              <a:tabLst/>
              <a:defRPr/>
            </a:pPr>
            <a:endParaRPr kumimoji="0" lang="pt-PT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Planeamento estratégico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t-PT" dirty="0" smtClean="0"/>
              <a:t>Definir estratégias</a:t>
            </a:r>
          </a:p>
          <a:p>
            <a:pPr lvl="0"/>
            <a:r>
              <a:rPr lang="pt-PT" dirty="0" smtClean="0"/>
              <a:t>Traduzi-las em programas estratégicos</a:t>
            </a:r>
          </a:p>
          <a:p>
            <a:pPr lvl="0"/>
            <a:r>
              <a:rPr lang="pt-PT" dirty="0" smtClean="0"/>
              <a:t>Dotá-los de capacidade financeira (limitada)</a:t>
            </a:r>
          </a:p>
          <a:p>
            <a:pPr lvl="0"/>
            <a:r>
              <a:rPr lang="pt-PT" dirty="0" smtClean="0"/>
              <a:t>Limitar os impactos ambientais</a:t>
            </a:r>
          </a:p>
          <a:p>
            <a:pPr lvl="0"/>
            <a:r>
              <a:rPr lang="pt-PT" dirty="0" smtClean="0"/>
              <a:t>Otimizar os recursos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b="1" u="sng" dirty="0" smtClean="0"/>
              <a:t>Introduzir no planeamento</a:t>
            </a:r>
            <a:r>
              <a:rPr lang="pt-PT" u="sng" dirty="0" smtClean="0"/>
              <a:t>:</a:t>
            </a:r>
          </a:p>
          <a:p>
            <a:pPr lvl="0"/>
            <a:r>
              <a:rPr lang="pt-PT" dirty="0" smtClean="0"/>
              <a:t>Fator tempo</a:t>
            </a:r>
          </a:p>
          <a:p>
            <a:pPr lvl="0"/>
            <a:r>
              <a:rPr lang="pt-PT" dirty="0" smtClean="0"/>
              <a:t>Incerteza</a:t>
            </a:r>
          </a:p>
          <a:p>
            <a:pPr lvl="0"/>
            <a:r>
              <a:rPr lang="pt-PT" dirty="0" smtClean="0"/>
              <a:t>Imprevisibilidade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Informação atualizada</a:t>
            </a:r>
            <a:endParaRPr lang="pt-PT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5177" t="17344" r="25567" b="11782"/>
          <a:stretch>
            <a:fillRect/>
          </a:stretch>
        </p:blipFill>
        <p:spPr bwMode="auto">
          <a:xfrm>
            <a:off x="984025" y="1052736"/>
            <a:ext cx="7332391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arcador de Posição de Conteúdo 5"/>
          <p:cNvSpPr>
            <a:spLocks noGrp="1"/>
          </p:cNvSpPr>
          <p:nvPr>
            <p:ph sz="quarter" idx="1"/>
          </p:nvPr>
        </p:nvSpPr>
        <p:spPr>
          <a:xfrm>
            <a:off x="6624736" y="6460641"/>
            <a:ext cx="3131840" cy="6407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000" u="sng" dirty="0" smtClean="0">
                <a:hlinkClick r:id="rId3"/>
              </a:rPr>
              <a:t>http://www.dgotdu.pt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Legislação atualizada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648" y="2276872"/>
            <a:ext cx="8153400" cy="4495800"/>
          </a:xfrm>
        </p:spPr>
        <p:txBody>
          <a:bodyPr/>
          <a:lstStyle/>
          <a:p>
            <a:r>
              <a:rPr lang="pt-PT" dirty="0" smtClean="0"/>
              <a:t>Portal </a:t>
            </a:r>
            <a:r>
              <a:rPr lang="pt-PT" b="1" dirty="0" smtClean="0"/>
              <a:t>DGOTDU</a:t>
            </a:r>
          </a:p>
          <a:p>
            <a:r>
              <a:rPr lang="pt-PT" b="1" dirty="0" smtClean="0"/>
              <a:t>SNIT</a:t>
            </a:r>
            <a:r>
              <a:rPr lang="pt-PT" dirty="0" smtClean="0"/>
              <a:t> (Sistema Nacional de Informação Territorial)</a:t>
            </a:r>
          </a:p>
          <a:p>
            <a:r>
              <a:rPr lang="pt-PT" dirty="0" smtClean="0"/>
              <a:t>Legislação de ordenamento do território</a:t>
            </a:r>
          </a:p>
          <a:p>
            <a:r>
              <a:rPr lang="pt-PT" dirty="0" smtClean="0"/>
              <a:t>Gestão territorial</a:t>
            </a:r>
          </a:p>
          <a:p>
            <a:r>
              <a:rPr lang="pt-PT" dirty="0" smtClean="0"/>
              <a:t>Regime jurídico dos instrumentos de gestão territorial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PDM define </a:t>
            </a:r>
            <a:r>
              <a:rPr lang="pt-PT" sz="1800" b="1" dirty="0" smtClean="0"/>
              <a:t>(de acordo com </a:t>
            </a:r>
            <a:r>
              <a:rPr lang="pt-PT" sz="1800" b="1" i="1" dirty="0" smtClean="0"/>
              <a:t>Decreto-lei nº 69/90, </a:t>
            </a:r>
            <a:r>
              <a:rPr lang="pt-PT" sz="1800" b="1" i="1" dirty="0" err="1" smtClean="0"/>
              <a:t>art</a:t>
            </a:r>
            <a:r>
              <a:rPr lang="pt-PT" sz="1800" b="1" i="1" dirty="0" smtClean="0"/>
              <a:t>º 9º, nº2)</a:t>
            </a:r>
            <a:endParaRPr lang="pt-PT" sz="18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648" y="2029544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pt-PT" dirty="0" smtClean="0"/>
              <a:t>  “uma estrutura espacial para o território do município, a classificação dos solos e os índices urbanísticos, tendo em conta os objetivos de desenvolvimento, a distribuição racional das atividades económicas, as carências habitacionais, os equipamentos, as redes de transportes e comunicações e as infraestruturas”</a:t>
            </a:r>
            <a:br>
              <a:rPr lang="pt-PT" dirty="0" smtClean="0"/>
            </a:b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Vetores em que assenta a Lei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Simplificação de procedimentos,</a:t>
            </a:r>
          </a:p>
          <a:p>
            <a:r>
              <a:rPr lang="pt-PT" dirty="0" smtClean="0"/>
              <a:t>Descentralização e responsabilização municipal associado à desconcentração de competências no âmbito da administração do território</a:t>
            </a:r>
          </a:p>
          <a:p>
            <a:r>
              <a:rPr lang="pt-PT" dirty="0" smtClean="0"/>
              <a:t>Reforço dos mecanismos de concertação de interesses públicos entre si</a:t>
            </a:r>
          </a:p>
          <a:p>
            <a:r>
              <a:rPr lang="pt-PT" dirty="0" smtClean="0"/>
              <a:t>Clarificação e diferenciação de conceitos e instrumentos de intervenção.</a:t>
            </a:r>
            <a:endParaRPr lang="pt-P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Responsabilização municipal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PT" b="1" dirty="0" smtClean="0"/>
          </a:p>
          <a:p>
            <a:r>
              <a:rPr lang="pt-PT" b="1" dirty="0" smtClean="0"/>
              <a:t> A elaboração dos planos </a:t>
            </a:r>
            <a:r>
              <a:rPr lang="pt-PT" dirty="0" smtClean="0"/>
              <a:t>municipais de ordenamento do território, quer as alterações ao plano diretor municipal ou aos planos de urbanização por outros planos municipais, de urbanização ou de pormenor é da responsabilidade dos Municípios. </a:t>
            </a:r>
          </a:p>
          <a:p>
            <a:r>
              <a:rPr lang="pt-PT" b="1" dirty="0" smtClean="0"/>
              <a:t>Recolha dos pareceres </a:t>
            </a:r>
            <a:r>
              <a:rPr lang="pt-PT" dirty="0" smtClean="0"/>
              <a:t>que devam ser emitidos é da responsabilidade do Município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Responsabilização municipal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Ratificação pelo Governo apenas os planos diretores municipais</a:t>
            </a:r>
          </a:p>
          <a:p>
            <a:r>
              <a:rPr lang="pt-PT" dirty="0" smtClean="0"/>
              <a:t>Ratificação unicamente quando, no procedimento de elaboração, seja suscitada a questão da sua compatibilidade com planos sectoriais ou regionais de ordenamento do território</a:t>
            </a:r>
          </a:p>
          <a:p>
            <a:r>
              <a:rPr lang="pt-PT" dirty="0" smtClean="0"/>
              <a:t>Sempre que a câmara municipal o solicite e para que o Governo possa ponderar sobre a derrogação daqueles instrumentos de gestão territorial que condicionam o PDM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O Mecanismo de Participação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b="1" dirty="0" smtClean="0"/>
              <a:t> </a:t>
            </a:r>
            <a:r>
              <a:rPr lang="pt-PT" dirty="0" smtClean="0"/>
              <a:t>A elaboração dos  Planos Municipais </a:t>
            </a:r>
            <a:r>
              <a:rPr lang="pt-PT" b="1" dirty="0" smtClean="0"/>
              <a:t>está sujeita, exclusivamente, aos mecanismos de participação</a:t>
            </a:r>
            <a:r>
              <a:rPr lang="pt-PT" dirty="0" smtClean="0"/>
              <a:t> no decurso do respetivo procedimento de elaboração, das entidades representativas da administração central representativas de interesses públicos a ponderar</a:t>
            </a:r>
          </a:p>
          <a:p>
            <a:r>
              <a:rPr lang="pt-PT" dirty="0" smtClean="0"/>
              <a:t>A concertação dos interesses públicos é graduada (artigo 9º do </a:t>
            </a:r>
            <a:r>
              <a:rPr lang="pt-PT" dirty="0" smtClean="0"/>
              <a:t>4</a:t>
            </a:r>
            <a:r>
              <a:rPr lang="pt-PT" dirty="0" smtClean="0"/>
              <a:t>6/09)</a:t>
            </a:r>
            <a:endParaRPr lang="pt-PT" dirty="0" smtClean="0"/>
          </a:p>
          <a:p>
            <a:r>
              <a:rPr lang="pt-PT" dirty="0" smtClean="0"/>
              <a:t>a coordenação de intervenções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Verificação final do Plano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pt-PT" dirty="0" smtClean="0"/>
          </a:p>
          <a:p>
            <a:r>
              <a:rPr lang="pt-PT" b="1" dirty="0" smtClean="0"/>
              <a:t>É efetuada pelas </a:t>
            </a:r>
            <a:r>
              <a:rPr lang="pt-PT" dirty="0" smtClean="0"/>
              <a:t>comissões de coordenação e desenvolvimento regional (</a:t>
            </a:r>
            <a:r>
              <a:rPr lang="pt-PT" b="1" dirty="0" smtClean="0"/>
              <a:t>CCDR</a:t>
            </a:r>
            <a:r>
              <a:rPr lang="pt-PT" dirty="0" smtClean="0"/>
              <a:t>)</a:t>
            </a:r>
          </a:p>
          <a:p>
            <a:endParaRPr lang="pt-PT" dirty="0" smtClean="0"/>
          </a:p>
          <a:p>
            <a:r>
              <a:rPr lang="pt-PT" dirty="0" smtClean="0"/>
              <a:t>Responsabilidade é do município quanto à validade do plano,</a:t>
            </a:r>
          </a:p>
          <a:p>
            <a:endParaRPr lang="pt-PT" dirty="0" smtClean="0"/>
          </a:p>
          <a:p>
            <a:r>
              <a:rPr lang="pt-PT" dirty="0" smtClean="0"/>
              <a:t>O acompanhamento pelas CCDR ao longo da elaboração dos planos de urbanização e de pormenor é uma opção do município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Repositório centralizado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Foi </a:t>
            </a:r>
            <a:r>
              <a:rPr lang="pt-PT" b="1" dirty="0" smtClean="0"/>
              <a:t>eliminada a função do registo</a:t>
            </a:r>
            <a:r>
              <a:rPr lang="pt-PT" dirty="0" smtClean="0"/>
              <a:t>, no âmbito do qual eram exercidas funções de controlo de legalidade dos planos municipais de ordenamento do território, pela administração central com o Decreto lei </a:t>
            </a:r>
            <a:r>
              <a:rPr lang="pt-PT" dirty="0" smtClean="0"/>
              <a:t>4</a:t>
            </a:r>
            <a:r>
              <a:rPr lang="pt-PT" dirty="0" smtClean="0"/>
              <a:t>6/09</a:t>
            </a:r>
            <a:endParaRPr lang="pt-PT" dirty="0" smtClean="0"/>
          </a:p>
          <a:p>
            <a:r>
              <a:rPr lang="pt-PT" dirty="0" smtClean="0"/>
              <a:t>Instrumentos de gestão territorial passaram a ser </a:t>
            </a:r>
            <a:r>
              <a:rPr lang="pt-PT" b="1" dirty="0" smtClean="0"/>
              <a:t>enviados para depósito </a:t>
            </a:r>
            <a:r>
              <a:rPr lang="pt-PT" dirty="0" smtClean="0"/>
              <a:t>na DGOTDU (Sistema Nacional de Informação Territorial)</a:t>
            </a:r>
            <a:endParaRPr lang="pt-P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Sistema de gestão territorial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83568" y="1772816"/>
            <a:ext cx="8153400" cy="4495800"/>
          </a:xfrm>
        </p:spPr>
        <p:txBody>
          <a:bodyPr>
            <a:normAutofit/>
          </a:bodyPr>
          <a:lstStyle/>
          <a:p>
            <a:r>
              <a:rPr lang="pt-PT" sz="4000" dirty="0" smtClean="0"/>
              <a:t>Planos e Programas de </a:t>
            </a:r>
            <a:r>
              <a:rPr lang="pt-PT" sz="4000" b="1" dirty="0" smtClean="0"/>
              <a:t>âmbito nacional</a:t>
            </a:r>
          </a:p>
          <a:p>
            <a:endParaRPr lang="pt-PT" sz="4000" dirty="0" smtClean="0"/>
          </a:p>
          <a:p>
            <a:r>
              <a:rPr lang="pt-PT" sz="4000" dirty="0" smtClean="0"/>
              <a:t>Planos de </a:t>
            </a:r>
            <a:r>
              <a:rPr lang="pt-PT" sz="4000" b="1" dirty="0" smtClean="0"/>
              <a:t>âmbito regional</a:t>
            </a:r>
          </a:p>
          <a:p>
            <a:endParaRPr lang="pt-PT" sz="4000" dirty="0" smtClean="0"/>
          </a:p>
          <a:p>
            <a:r>
              <a:rPr lang="pt-PT" sz="4000" dirty="0" smtClean="0"/>
              <a:t>Planos de </a:t>
            </a:r>
            <a:r>
              <a:rPr lang="pt-PT" sz="4000" b="1" dirty="0" smtClean="0"/>
              <a:t>âmbito municipal</a:t>
            </a:r>
            <a:endParaRPr lang="pt-PT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 Âmbito nacional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t-PT" dirty="0" smtClean="0"/>
          </a:p>
          <a:p>
            <a:r>
              <a:rPr lang="pt-PT" dirty="0" smtClean="0"/>
              <a:t>Programa Nacional da Política de Ordenamento do Território (</a:t>
            </a:r>
            <a:r>
              <a:rPr lang="pt-PT" b="1" dirty="0" smtClean="0"/>
              <a:t>PNPOT)</a:t>
            </a:r>
          </a:p>
          <a:p>
            <a:r>
              <a:rPr lang="pt-PT" b="1" dirty="0" smtClean="0"/>
              <a:t>Planos sectoriais </a:t>
            </a:r>
            <a:r>
              <a:rPr lang="pt-PT" dirty="0" smtClean="0"/>
              <a:t>com incidência territorial;</a:t>
            </a:r>
          </a:p>
          <a:p>
            <a:r>
              <a:rPr lang="pt-PT" b="1" dirty="0" smtClean="0"/>
              <a:t>Planos especiais </a:t>
            </a:r>
            <a:r>
              <a:rPr lang="pt-PT" dirty="0" smtClean="0"/>
              <a:t>de ordenamento do território compreendendo </a:t>
            </a:r>
          </a:p>
          <a:p>
            <a:pPr lvl="1"/>
            <a:r>
              <a:rPr lang="pt-PT" dirty="0" smtClean="0"/>
              <a:t>os planos de ordenamento de </a:t>
            </a:r>
            <a:r>
              <a:rPr lang="pt-PT" b="1" dirty="0" smtClean="0"/>
              <a:t>áreas protegidas</a:t>
            </a:r>
          </a:p>
          <a:p>
            <a:pPr lvl="1"/>
            <a:r>
              <a:rPr lang="pt-PT" dirty="0" smtClean="0"/>
              <a:t> os planos de ordenamento de </a:t>
            </a:r>
            <a:r>
              <a:rPr lang="pt-PT" b="1" dirty="0" smtClean="0"/>
              <a:t>albufeiras</a:t>
            </a:r>
            <a:r>
              <a:rPr lang="pt-PT" dirty="0" smtClean="0"/>
              <a:t> de águas públicas</a:t>
            </a:r>
          </a:p>
          <a:p>
            <a:pPr lvl="1"/>
            <a:r>
              <a:rPr lang="pt-PT" dirty="0" smtClean="0"/>
              <a:t> os planos de ordenamento da </a:t>
            </a:r>
            <a:r>
              <a:rPr lang="pt-PT" b="1" dirty="0" smtClean="0"/>
              <a:t>orla costeira</a:t>
            </a:r>
          </a:p>
          <a:p>
            <a:pPr lvl="1"/>
            <a:r>
              <a:rPr lang="pt-PT" dirty="0" smtClean="0"/>
              <a:t> os planos de ordenamento dos </a:t>
            </a:r>
            <a:r>
              <a:rPr lang="pt-PT" b="1" dirty="0" smtClean="0"/>
              <a:t>estuários</a:t>
            </a:r>
            <a:endParaRPr lang="pt-PT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sz="4900" b="1" dirty="0" smtClean="0"/>
              <a:t>Planos de âmbito regional</a:t>
            </a:r>
            <a:br>
              <a:rPr lang="pt-PT" sz="4900" b="1" dirty="0" smtClean="0"/>
            </a:br>
            <a:endParaRPr lang="pt-PT" sz="49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Planos regionais de ordenamento do território (</a:t>
            </a:r>
            <a:r>
              <a:rPr lang="pt-PT" b="1" dirty="0" smtClean="0"/>
              <a:t>PROT</a:t>
            </a:r>
            <a:r>
              <a:rPr lang="pt-PT" dirty="0" smtClean="0"/>
              <a:t>).</a:t>
            </a:r>
            <a:endParaRPr lang="pt-P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Planos de âmbito municipal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PT" dirty="0" smtClean="0"/>
          </a:p>
          <a:p>
            <a:r>
              <a:rPr lang="pt-PT" dirty="0" smtClean="0"/>
              <a:t> Os planos intermunicipais de ordenamento do território;</a:t>
            </a:r>
          </a:p>
          <a:p>
            <a:r>
              <a:rPr lang="pt-PT" dirty="0" smtClean="0"/>
              <a:t>Os planos municipais de ordenamento do território (</a:t>
            </a:r>
            <a:r>
              <a:rPr lang="pt-PT" b="1" dirty="0" smtClean="0"/>
              <a:t>PMOT</a:t>
            </a:r>
            <a:r>
              <a:rPr lang="pt-PT" dirty="0" smtClean="0"/>
              <a:t>)</a:t>
            </a:r>
          </a:p>
          <a:p>
            <a:pPr lvl="1"/>
            <a:r>
              <a:rPr lang="pt-PT" dirty="0" smtClean="0"/>
              <a:t>Planos diretores municipais (</a:t>
            </a:r>
            <a:r>
              <a:rPr lang="pt-PT" b="1" dirty="0" smtClean="0"/>
              <a:t>PDM</a:t>
            </a:r>
            <a:r>
              <a:rPr lang="pt-PT" dirty="0" smtClean="0"/>
              <a:t>)</a:t>
            </a:r>
          </a:p>
          <a:p>
            <a:pPr lvl="1"/>
            <a:r>
              <a:rPr lang="pt-PT" dirty="0" smtClean="0"/>
              <a:t> os planos de urbanização (</a:t>
            </a:r>
            <a:r>
              <a:rPr lang="pt-PT" b="1" dirty="0" smtClean="0"/>
              <a:t>PU</a:t>
            </a:r>
            <a:r>
              <a:rPr lang="pt-PT" dirty="0" smtClean="0"/>
              <a:t>)</a:t>
            </a:r>
          </a:p>
          <a:p>
            <a:pPr lvl="1"/>
            <a:r>
              <a:rPr lang="pt-PT" dirty="0" smtClean="0"/>
              <a:t>e os planos de pormenor (</a:t>
            </a:r>
            <a:r>
              <a:rPr lang="pt-PT" b="1" dirty="0" smtClean="0"/>
              <a:t>PP</a:t>
            </a:r>
            <a:r>
              <a:rPr lang="pt-PT" dirty="0" smtClean="0"/>
              <a:t>)</a:t>
            </a: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PDM </a:t>
            </a:r>
            <a:r>
              <a:rPr lang="pt-PT" sz="2800" dirty="0" smtClean="0"/>
              <a:t>(artº84, no.2, Dec. Lei </a:t>
            </a:r>
            <a:r>
              <a:rPr lang="pt-PT" sz="2800" dirty="0" smtClean="0"/>
              <a:t>46</a:t>
            </a:r>
            <a:r>
              <a:rPr lang="pt-PT" sz="2800" dirty="0" smtClean="0"/>
              <a:t>/09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PT" dirty="0" smtClean="0"/>
              <a:t>   “É um instrumento de referência para a elaboração dos demais planos municipais de ordenamento do território e para o estabelecimento de programas de ação territorial, bem como para o desenvolvimento das intervenções sectoriais da administração do Estado no território do município, em concretização do princípio da coordenação das respetivas estratégias de ordenamento territorial”</a:t>
            </a:r>
            <a:endParaRPr lang="pt-P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Conteúdo material do PDM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Caracterização económica, social e biofísica, </a:t>
            </a:r>
          </a:p>
          <a:p>
            <a:r>
              <a:rPr lang="pt-PT" dirty="0" smtClean="0"/>
              <a:t>Identificação das redes urbana, viária, de transportes e de equipamentos de educação, de saúde, de abastecimento público e de segurança</a:t>
            </a:r>
          </a:p>
          <a:p>
            <a:endParaRPr lang="pt-PT" dirty="0" smtClean="0"/>
          </a:p>
          <a:p>
            <a:r>
              <a:rPr lang="pt-PT" dirty="0" smtClean="0"/>
              <a:t>sistemas de telecomunicações, de abastecimento de energia, de captação, de tratamento e abastecimento de água, de drenagem e tratamento de efluentes e de recolha, depósito e tratamento de resíduos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Conteúdo material do PDM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definição dos sistemas de proteção dos valores e recursos naturais, culturais, agrícolas e florestais, identificando a estrutura ecológica municipal</a:t>
            </a:r>
          </a:p>
          <a:p>
            <a:r>
              <a:rPr lang="pt-PT" dirty="0" smtClean="0"/>
              <a:t>objetivos de desenvolvimento estratégico a prosseguir e  critérios de sustentabilidade a adotar</a:t>
            </a:r>
          </a:p>
          <a:p>
            <a:r>
              <a:rPr lang="pt-PT" dirty="0" smtClean="0"/>
              <a:t>referenciação espacial dos usos e das atividades definindo  classes e categorias de espaços    </a:t>
            </a:r>
            <a:endParaRPr lang="pt-P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Conteúdo material do PDM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áreas e a definição de estratégias de localização, distribuição e desenvolvimento das atividades industriais, turísticas, comerciais e de serviços</a:t>
            </a:r>
          </a:p>
          <a:p>
            <a:r>
              <a:rPr lang="pt-PT" dirty="0" smtClean="0"/>
              <a:t>definição de estratégias para o espaço rural, identificando aptidões, potencialidades e referências aos usos múltiplos possíveis</a:t>
            </a:r>
          </a:p>
          <a:p>
            <a:r>
              <a:rPr lang="pt-PT" dirty="0" smtClean="0"/>
              <a:t>identificação e delimitação dos perímetros urbanos, com a definição do sistema urbano municipal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Conteúdo material do PDM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especificação qualitativa e quantitativa dos índices, indicadores e parâmetros de referência, urbanísticos ou de ordenamento, a estabelecer em PU e PP,</a:t>
            </a:r>
          </a:p>
          <a:p>
            <a:r>
              <a:rPr lang="pt-PT" dirty="0" smtClean="0"/>
              <a:t>definição de unidades operativas de planeamento e gestão (UOPG), para efeitos de programação da execução do plano estabelecendo objetivos  para cada uma e definindo os termos de referência para a necessária elaboração de PU e PP;</a:t>
            </a:r>
          </a:p>
          <a:p>
            <a:endParaRPr lang="pt-PT" dirty="0" smtClean="0"/>
          </a:p>
          <a:p>
            <a:endParaRPr lang="pt-PT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Conteúdo material do PDM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A programação da execução das opções de ordenamento</a:t>
            </a:r>
          </a:p>
          <a:p>
            <a:r>
              <a:rPr lang="pt-PT" dirty="0" smtClean="0"/>
              <a:t>identificação de condicionantes, designadamente reservas e zonas de proteção</a:t>
            </a:r>
          </a:p>
          <a:p>
            <a:r>
              <a:rPr lang="pt-PT" dirty="0" smtClean="0"/>
              <a:t>condições de atuação sobre Áreas Críticas</a:t>
            </a:r>
          </a:p>
          <a:p>
            <a:r>
              <a:rPr lang="pt-PT" dirty="0" smtClean="0"/>
              <a:t>condições de reconversão das Áreas Urbanas de Génese Ilegal (AUGI) e áreas degradadas</a:t>
            </a:r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Conteúdo material do PDM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identificação das áreas de interesse público para efeitos de expropriação e respetivas regras de gestão</a:t>
            </a:r>
          </a:p>
          <a:p>
            <a:r>
              <a:rPr lang="pt-PT" dirty="0" smtClean="0"/>
              <a:t>critérios para a definição das áreas de cedência e definição das respetivas regras de gestão;</a:t>
            </a:r>
          </a:p>
          <a:p>
            <a:r>
              <a:rPr lang="pt-PT" dirty="0" smtClean="0"/>
              <a:t>critérios de perequação compensatória de benefícios e encargos decorrentes da gestão urbanística a concretizar nos instrumentos de planeamento previstos nas UOPG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Conteúdo documental PDM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sz="2800" dirty="0" smtClean="0"/>
              <a:t>Regulamento</a:t>
            </a:r>
          </a:p>
          <a:p>
            <a:r>
              <a:rPr lang="pt-PT" sz="2800" dirty="0" smtClean="0"/>
              <a:t>Planta de  Ordenamento</a:t>
            </a:r>
          </a:p>
          <a:p>
            <a:pPr lvl="1"/>
            <a:r>
              <a:rPr lang="pt-PT" sz="2800" dirty="0" smtClean="0"/>
              <a:t>modelo de organização espacial do território municipal</a:t>
            </a:r>
          </a:p>
          <a:p>
            <a:pPr lvl="1"/>
            <a:r>
              <a:rPr lang="pt-PT" sz="2800" dirty="0" smtClean="0"/>
              <a:t> classificação e qualificação dos solos</a:t>
            </a:r>
          </a:p>
          <a:p>
            <a:pPr lvl="1"/>
            <a:r>
              <a:rPr lang="pt-PT" sz="2800" dirty="0" smtClean="0"/>
              <a:t>unidades operativas de planeamento e gestão definidas</a:t>
            </a:r>
          </a:p>
          <a:p>
            <a:r>
              <a:rPr lang="pt-PT" sz="2800" dirty="0" smtClean="0"/>
              <a:t>Planta de Condicionantes</a:t>
            </a:r>
          </a:p>
          <a:p>
            <a:pPr lvl="1">
              <a:buNone/>
            </a:pPr>
            <a:endParaRPr lang="pt-PT" sz="2800" dirty="0" smtClean="0"/>
          </a:p>
          <a:p>
            <a:pPr lvl="1">
              <a:buNone/>
            </a:pPr>
            <a:endParaRPr lang="pt-PT" sz="8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Conteúdo documental PDM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8153400" cy="4495800"/>
          </a:xfrm>
        </p:spPr>
        <p:txBody>
          <a:bodyPr/>
          <a:lstStyle/>
          <a:p>
            <a:r>
              <a:rPr lang="pt-PT" dirty="0" smtClean="0"/>
              <a:t>Estudos de caracterização do território municipal</a:t>
            </a:r>
          </a:p>
          <a:p>
            <a:r>
              <a:rPr lang="pt-PT" dirty="0" smtClean="0"/>
              <a:t>Relatório, com os objetivos estratégicos e as opções adotadas para o modelo de organização espacial </a:t>
            </a:r>
          </a:p>
          <a:p>
            <a:r>
              <a:rPr lang="pt-PT" dirty="0" smtClean="0"/>
              <a:t>Relatório ambiental</a:t>
            </a:r>
          </a:p>
          <a:p>
            <a:r>
              <a:rPr lang="pt-PT" dirty="0" smtClean="0"/>
              <a:t>Programa de execução</a:t>
            </a:r>
            <a:endParaRPr lang="pt-PT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Proposta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Elabore </a:t>
            </a:r>
            <a:r>
              <a:rPr lang="pt-PT" b="1" dirty="0" smtClean="0"/>
              <a:t>um Plano </a:t>
            </a:r>
            <a:r>
              <a:rPr lang="pt-PT" dirty="0" smtClean="0"/>
              <a:t>(um projeto)</a:t>
            </a:r>
          </a:p>
          <a:p>
            <a:endParaRPr lang="pt-PT" dirty="0" smtClean="0"/>
          </a:p>
          <a:p>
            <a:r>
              <a:rPr lang="pt-PT" dirty="0" smtClean="0"/>
              <a:t>Determine </a:t>
            </a:r>
            <a:r>
              <a:rPr lang="pt-PT" b="1" dirty="0" smtClean="0"/>
              <a:t>objetivos e metas</a:t>
            </a:r>
          </a:p>
          <a:p>
            <a:endParaRPr lang="pt-PT" b="1" dirty="0" smtClean="0"/>
          </a:p>
          <a:p>
            <a:r>
              <a:rPr lang="pt-PT" b="1" dirty="0" smtClean="0"/>
              <a:t>Trabalhe </a:t>
            </a:r>
            <a:r>
              <a:rPr lang="pt-PT" dirty="0" smtClean="0"/>
              <a:t>para </a:t>
            </a:r>
            <a:r>
              <a:rPr lang="pt-PT" smtClean="0"/>
              <a:t>os atingir!!!</a:t>
            </a:r>
            <a:endParaRPr lang="pt-PT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Gestão do PDM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648" y="2101552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pt-PT" dirty="0" smtClean="0"/>
              <a:t>Objetivos de desenvolvimento</a:t>
            </a:r>
          </a:p>
          <a:p>
            <a:r>
              <a:rPr lang="pt-PT" dirty="0" smtClean="0"/>
              <a:t>Distribuição racional das atividades económicas</a:t>
            </a:r>
          </a:p>
          <a:p>
            <a:r>
              <a:rPr lang="pt-PT" dirty="0" smtClean="0"/>
              <a:t>Carências habitacionais</a:t>
            </a:r>
          </a:p>
          <a:p>
            <a:r>
              <a:rPr lang="pt-PT" dirty="0" smtClean="0"/>
              <a:t>Equipamentos (educação, saúde, apoio social,…)</a:t>
            </a:r>
          </a:p>
          <a:p>
            <a:r>
              <a:rPr lang="pt-PT" dirty="0" smtClean="0"/>
              <a:t>Redes de transportes e comunicações</a:t>
            </a:r>
          </a:p>
          <a:p>
            <a:r>
              <a:rPr lang="pt-PT" dirty="0" smtClean="0"/>
              <a:t>Infraestruturas (água, esgotos, eletricidade, gás,…) 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Carta de Condicionantes</a:t>
            </a:r>
            <a:endParaRPr lang="pt-PT" b="1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Carta de Condicionantes (…)</a:t>
            </a:r>
            <a:endParaRPr lang="pt-PT" b="1" dirty="0"/>
          </a:p>
        </p:txBody>
      </p:sp>
      <p:graphicFrame>
        <p:nvGraphicFramePr>
          <p:cNvPr id="4" name="Marcador de Posição de Conteúdo 4"/>
          <p:cNvGraphicFramePr>
            <a:graphicFrameLocks noGrp="1"/>
          </p:cNvGraphicFramePr>
          <p:nvPr>
            <p:ph sz="quarter" idx="1"/>
          </p:nvPr>
        </p:nvGraphicFramePr>
        <p:xfrm>
          <a:off x="-18728" y="1340768"/>
          <a:ext cx="8839200" cy="5517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 smtClean="0"/>
              <a:t>Cartas de Equipamentos</a:t>
            </a:r>
            <a:endParaRPr lang="pt-PT" sz="40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Carta Educativa	</a:t>
            </a:r>
          </a:p>
          <a:p>
            <a:r>
              <a:rPr lang="pt-PT" dirty="0" smtClean="0"/>
              <a:t>Carta Municipal de Património	</a:t>
            </a:r>
          </a:p>
          <a:p>
            <a:r>
              <a:rPr lang="pt-PT" dirty="0" smtClean="0"/>
              <a:t>Carta Social	</a:t>
            </a:r>
          </a:p>
          <a:p>
            <a:r>
              <a:rPr lang="pt-PT" dirty="0" smtClean="0"/>
              <a:t>Carta de Equipamentos de saúde</a:t>
            </a:r>
          </a:p>
          <a:p>
            <a:pPr>
              <a:buNone/>
            </a:pPr>
            <a:endParaRPr lang="pt-PT" sz="3200" b="1" dirty="0" smtClean="0"/>
          </a:p>
          <a:p>
            <a:pPr>
              <a:buNone/>
            </a:pPr>
            <a:r>
              <a:rPr lang="pt-PT" sz="3600" b="1" dirty="0" smtClean="0"/>
              <a:t>E de infraestruturas:</a:t>
            </a:r>
          </a:p>
          <a:p>
            <a:r>
              <a:rPr lang="pt-PT" sz="3200" dirty="0" smtClean="0"/>
              <a:t>Plano Diretor de Saneamento Básico</a:t>
            </a:r>
          </a:p>
          <a:p>
            <a:pPr>
              <a:buNone/>
            </a:pPr>
            <a:endParaRPr lang="pt-PT" sz="3200" dirty="0" smtClean="0"/>
          </a:p>
          <a:p>
            <a:pPr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Retrospetiva legislativa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648" y="1957536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pt-PT" dirty="0" smtClean="0"/>
              <a:t>Duas épocas semelhantes em termos de legislação:</a:t>
            </a:r>
          </a:p>
          <a:p>
            <a:r>
              <a:rPr lang="pt-PT" dirty="0" smtClean="0"/>
              <a:t>1930/40: planeamento urbanístico</a:t>
            </a:r>
          </a:p>
          <a:p>
            <a:r>
              <a:rPr lang="pt-PT" dirty="0" smtClean="0"/>
              <a:t>1980/90: planeamento municipal</a:t>
            </a:r>
          </a:p>
          <a:p>
            <a:endParaRPr lang="pt-PT" dirty="0" smtClean="0"/>
          </a:p>
          <a:p>
            <a:pPr>
              <a:buNone/>
            </a:pPr>
            <a:r>
              <a:rPr lang="pt-PT" u="sng" dirty="0" smtClean="0"/>
              <a:t>Posteriormente</a:t>
            </a:r>
          </a:p>
          <a:p>
            <a:pPr>
              <a:buNone/>
            </a:pPr>
            <a:r>
              <a:rPr lang="pt-PT" dirty="0" smtClean="0"/>
              <a:t>	Lei adaptou-se às reais capacidades técnicas das autarquias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Planos gerais de urbanização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Substituídos por:</a:t>
            </a:r>
            <a:br>
              <a:rPr lang="pt-PT" dirty="0" smtClean="0"/>
            </a:br>
            <a:r>
              <a:rPr lang="pt-PT" b="1" dirty="0" smtClean="0"/>
              <a:t>ANTE PLANOS DE URBANIZAÇÃO</a:t>
            </a:r>
          </a:p>
          <a:p>
            <a:endParaRPr lang="pt-PT" dirty="0" smtClean="0"/>
          </a:p>
          <a:p>
            <a:r>
              <a:rPr lang="pt-PT" dirty="0" smtClean="0"/>
              <a:t>Em 1946 e 1971 passaram a ter:</a:t>
            </a:r>
          </a:p>
          <a:p>
            <a:pPr>
              <a:buNone/>
            </a:pPr>
            <a:r>
              <a:rPr lang="pt-PT" dirty="0" smtClean="0"/>
              <a:t>	</a:t>
            </a:r>
            <a:r>
              <a:rPr lang="pt-PT" b="1" dirty="0" smtClean="0"/>
              <a:t>efeitos legais semelhantes</a:t>
            </a:r>
          </a:p>
          <a:p>
            <a:pPr>
              <a:buNone/>
            </a:pPr>
            <a:endParaRPr lang="pt-PT" u="sng" dirty="0" smtClean="0"/>
          </a:p>
          <a:p>
            <a:r>
              <a:rPr lang="pt-PT" dirty="0" smtClean="0"/>
              <a:t>Em 1990 (Decreto Lei 69/90) fez-se o mesmo com os </a:t>
            </a:r>
            <a:r>
              <a:rPr lang="pt-PT" b="1" dirty="0" smtClean="0"/>
              <a:t>PDM (de primeira geração)</a:t>
            </a:r>
          </a:p>
          <a:p>
            <a:pPr>
              <a:buNone/>
            </a:pPr>
            <a:r>
              <a:rPr lang="pt-PT" dirty="0" smtClean="0"/>
              <a:t>	Prazo limite de 31 de Dezembro de 1991</a:t>
            </a:r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Equidad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2979</TotalTime>
  <Words>1554</Words>
  <Application>Microsoft Office PowerPoint</Application>
  <PresentationFormat>Apresentação no Ecrã (4:3)</PresentationFormat>
  <Paragraphs>212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38</vt:i4>
      </vt:variant>
    </vt:vector>
  </HeadingPairs>
  <TitlesOfParts>
    <vt:vector size="39" baseType="lpstr">
      <vt:lpstr>Mediano</vt:lpstr>
      <vt:lpstr>Ordenamento do território</vt:lpstr>
      <vt:lpstr>PDM define (de acordo com Decreto-lei nº 69/90, artº 9º, nº2)</vt:lpstr>
      <vt:lpstr>PDM (artº84, no.2, Dec. Lei 46/09)</vt:lpstr>
      <vt:lpstr>Gestão do PDM</vt:lpstr>
      <vt:lpstr>Carta de Condicionantes</vt:lpstr>
      <vt:lpstr>Carta de Condicionantes (…)</vt:lpstr>
      <vt:lpstr>Cartas de Equipamentos</vt:lpstr>
      <vt:lpstr>Retrospetiva legislativa</vt:lpstr>
      <vt:lpstr>Planos gerais de urbanização</vt:lpstr>
      <vt:lpstr>Dificuldades que surgiram</vt:lpstr>
      <vt:lpstr>Planeamento de base territorial</vt:lpstr>
      <vt:lpstr>Teorias sobre a estrutura urbana</vt:lpstr>
      <vt:lpstr>Realidade portuguesa do território</vt:lpstr>
      <vt:lpstr>Numa Sociedade em mutação:</vt:lpstr>
      <vt:lpstr>Alterações funcionais</vt:lpstr>
      <vt:lpstr>Evolução do planeamento</vt:lpstr>
      <vt:lpstr>Planeamento estratégico</vt:lpstr>
      <vt:lpstr>Informação atualizada</vt:lpstr>
      <vt:lpstr>Legislação atualizada</vt:lpstr>
      <vt:lpstr>Vetores em que assenta a Lei</vt:lpstr>
      <vt:lpstr>Responsabilização municipal</vt:lpstr>
      <vt:lpstr>Responsabilização municipal</vt:lpstr>
      <vt:lpstr>O Mecanismo de Participação</vt:lpstr>
      <vt:lpstr>Verificação final do Plano</vt:lpstr>
      <vt:lpstr>Repositório centralizado</vt:lpstr>
      <vt:lpstr>Sistema de gestão territorial</vt:lpstr>
      <vt:lpstr> Âmbito nacional</vt:lpstr>
      <vt:lpstr> Planos de âmbito regional </vt:lpstr>
      <vt:lpstr>Planos de âmbito municipal</vt:lpstr>
      <vt:lpstr>Conteúdo material do PDM</vt:lpstr>
      <vt:lpstr>Conteúdo material do PDM</vt:lpstr>
      <vt:lpstr>Conteúdo material do PDM</vt:lpstr>
      <vt:lpstr>Conteúdo material do PDM</vt:lpstr>
      <vt:lpstr>Conteúdo material do PDM</vt:lpstr>
      <vt:lpstr>Conteúdo material do PDM</vt:lpstr>
      <vt:lpstr>Conteúdo documental PDM</vt:lpstr>
      <vt:lpstr>Conteúdo documental PDM</vt:lpstr>
      <vt:lpstr>Proposta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Ordenamento do território</dc:title>
  <dc:creator>António Paiva</dc:creator>
  <cp:lastModifiedBy>António Paiva</cp:lastModifiedBy>
  <cp:revision>142</cp:revision>
  <dcterms:created xsi:type="dcterms:W3CDTF">2012-05-25T16:03:10Z</dcterms:created>
  <dcterms:modified xsi:type="dcterms:W3CDTF">2012-06-04T12:16:23Z</dcterms:modified>
</cp:coreProperties>
</file>