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039" r:id="rId1"/>
  </p:sldMasterIdLst>
  <p:notesMasterIdLst>
    <p:notesMasterId r:id="rId37"/>
  </p:notesMasterIdLst>
  <p:handoutMasterIdLst>
    <p:handoutMasterId r:id="rId38"/>
  </p:handoutMasterIdLst>
  <p:sldIdLst>
    <p:sldId id="568" r:id="rId2"/>
    <p:sldId id="579" r:id="rId3"/>
    <p:sldId id="580" r:id="rId4"/>
    <p:sldId id="534" r:id="rId5"/>
    <p:sldId id="535" r:id="rId6"/>
    <p:sldId id="536" r:id="rId7"/>
    <p:sldId id="587" r:id="rId8"/>
    <p:sldId id="397" r:id="rId9"/>
    <p:sldId id="422" r:id="rId10"/>
    <p:sldId id="430" r:id="rId11"/>
    <p:sldId id="581" r:id="rId12"/>
    <p:sldId id="566" r:id="rId13"/>
    <p:sldId id="567" r:id="rId14"/>
    <p:sldId id="582" r:id="rId15"/>
    <p:sldId id="554" r:id="rId16"/>
    <p:sldId id="555" r:id="rId17"/>
    <p:sldId id="556" r:id="rId18"/>
    <p:sldId id="583" r:id="rId19"/>
    <p:sldId id="558" r:id="rId20"/>
    <p:sldId id="584" r:id="rId21"/>
    <p:sldId id="561" r:id="rId22"/>
    <p:sldId id="562" r:id="rId23"/>
    <p:sldId id="546" r:id="rId24"/>
    <p:sldId id="569" r:id="rId25"/>
    <p:sldId id="570" r:id="rId26"/>
    <p:sldId id="585" r:id="rId27"/>
    <p:sldId id="576" r:id="rId28"/>
    <p:sldId id="525" r:id="rId29"/>
    <p:sldId id="545" r:id="rId30"/>
    <p:sldId id="522" r:id="rId31"/>
    <p:sldId id="588" r:id="rId32"/>
    <p:sldId id="550" r:id="rId33"/>
    <p:sldId id="426" r:id="rId34"/>
    <p:sldId id="413" r:id="rId35"/>
    <p:sldId id="578" r:id="rId3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6699FF"/>
    <a:srgbClr val="0066CC"/>
    <a:srgbClr val="FFCC00"/>
    <a:srgbClr val="3333CC"/>
    <a:srgbClr val="99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99" autoAdjust="0"/>
    <p:restoredTop sz="93659" autoAdjust="0"/>
  </p:normalViewPr>
  <p:slideViewPr>
    <p:cSldViewPr>
      <p:cViewPr varScale="1">
        <p:scale>
          <a:sx n="102" d="100"/>
          <a:sy n="102" d="100"/>
        </p:scale>
        <p:origin x="-1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E7F24E74-FBAC-4594-AB8F-D84CA4077F30}" type="datetime1">
              <a:rPr lang="pt-PT"/>
              <a:pPr>
                <a:defRPr/>
              </a:pPr>
              <a:t>26-01-2012</a:t>
            </a:fld>
            <a:endParaRPr lang="pt-PT"/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5BE7071-6D46-47D0-AA63-B979CEE0B239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3B029E6-2F8B-425A-BD5E-A4434A8D8449}" type="datetime1">
              <a:rPr lang="pt-PT"/>
              <a:pPr>
                <a:defRPr/>
              </a:pPr>
              <a:t>26-01-2012</a:t>
            </a:fld>
            <a:endParaRPr lang="pt-PT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5C8C0C8-B01C-40CF-9702-6AF09C68CB40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b"/>
          <a:lstStyle/>
          <a:p>
            <a:pPr algn="r"/>
            <a:fld id="{65A084C3-AF17-4D90-BD0A-C1DB3F53EE9F}" type="slidenum">
              <a:rPr lang="en-GB" sz="1200">
                <a:latin typeface="Times New Roman" pitchFamily="18" charset="0"/>
              </a:rPr>
              <a:pPr algn="r"/>
              <a:t>24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54274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28" tIns="45714" rIns="91428" bIns="45714"/>
          <a:lstStyle/>
          <a:p>
            <a:pPr defTabSz="914400" eaLnBrk="1" hangingPunct="1"/>
            <a:r>
              <a:rPr lang="pt-BR" b="1" smtClean="0">
                <a:ea typeface="ＭＳ Ｐゴシック"/>
              </a:rPr>
              <a:t>1. Emprego</a:t>
            </a:r>
            <a:r>
              <a:rPr lang="pt-BR" smtClean="0">
                <a:ea typeface="ＭＳ Ｐゴシック"/>
              </a:rPr>
              <a:t> </a:t>
            </a:r>
          </a:p>
          <a:p>
            <a:pPr defTabSz="914400" eaLnBrk="1" hangingPunct="1"/>
            <a:r>
              <a:rPr lang="pt-BR" smtClean="0">
                <a:ea typeface="ＭＳ Ｐゴシック"/>
              </a:rPr>
              <a:t>aumentar para 75% a taxa de emprego na faixa etária dos 20-64 anos</a:t>
            </a:r>
          </a:p>
          <a:p>
            <a:pPr defTabSz="914400" eaLnBrk="1" hangingPunct="1"/>
            <a:r>
              <a:rPr lang="pt-BR" b="1" smtClean="0">
                <a:ea typeface="ＭＳ Ｐゴシック"/>
              </a:rPr>
              <a:t>2. I&amp;D e inovação</a:t>
            </a:r>
            <a:r>
              <a:rPr lang="pt-BR" smtClean="0">
                <a:ea typeface="ＭＳ Ｐゴシック"/>
              </a:rPr>
              <a:t> </a:t>
            </a:r>
          </a:p>
          <a:p>
            <a:pPr defTabSz="914400" eaLnBrk="1" hangingPunct="1"/>
            <a:r>
              <a:rPr lang="pt-BR" smtClean="0">
                <a:ea typeface="ＭＳ Ｐゴシック"/>
              </a:rPr>
              <a:t>3% do PIB da UE deve ser investido em I&amp;D </a:t>
            </a:r>
            <a:r>
              <a:rPr lang="pt-PT" smtClean="0">
                <a:ea typeface="ＭＳ Ｐゴシック"/>
              </a:rPr>
              <a:t>(público e privado)</a:t>
            </a:r>
            <a:endParaRPr lang="pt-BR" smtClean="0">
              <a:ea typeface="ＭＳ Ｐゴシック"/>
            </a:endParaRPr>
          </a:p>
          <a:p>
            <a:pPr defTabSz="914400" eaLnBrk="1" hangingPunct="1"/>
            <a:r>
              <a:rPr lang="pt-BR" b="1" smtClean="0">
                <a:ea typeface="ＭＳ Ｐゴシック"/>
              </a:rPr>
              <a:t>3. Alterações climáticas e energia </a:t>
            </a:r>
          </a:p>
          <a:p>
            <a:pPr defTabSz="914400" eaLnBrk="1" hangingPunct="1"/>
            <a:r>
              <a:rPr lang="pt-BR" smtClean="0">
                <a:ea typeface="ＭＳ Ｐゴシック"/>
              </a:rPr>
              <a:t>reduzir as emissões de gases com efeito de estufa em 20% (ou em 30%, se forem reunidas as condições necessárias) relativamente aos níveis registados em 1990 </a:t>
            </a:r>
          </a:p>
          <a:p>
            <a:pPr defTabSz="914400" eaLnBrk="1" hangingPunct="1"/>
            <a:r>
              <a:rPr lang="pt-BR" smtClean="0">
                <a:ea typeface="ＭＳ Ｐゴシック"/>
              </a:rPr>
              <a:t>obter 20% da energia a partir de fontes renováveis </a:t>
            </a:r>
          </a:p>
          <a:p>
            <a:pPr defTabSz="914400" eaLnBrk="1" hangingPunct="1"/>
            <a:r>
              <a:rPr lang="pt-BR" smtClean="0">
                <a:ea typeface="ＭＳ Ｐゴシック"/>
              </a:rPr>
              <a:t>aumentar em 20% a eficiência energética </a:t>
            </a:r>
          </a:p>
          <a:p>
            <a:pPr defTabSz="914400" eaLnBrk="1" hangingPunct="1"/>
            <a:r>
              <a:rPr lang="pt-BR" b="1" smtClean="0">
                <a:ea typeface="ＭＳ Ｐゴシック"/>
              </a:rPr>
              <a:t>4. Educação </a:t>
            </a:r>
          </a:p>
          <a:p>
            <a:pPr defTabSz="914400" eaLnBrk="1" hangingPunct="1"/>
            <a:r>
              <a:rPr lang="pt-BR" smtClean="0">
                <a:ea typeface="ＭＳ Ｐゴシック"/>
              </a:rPr>
              <a:t>reduzir as taxas de abandono escolar para níveis abaixo dos 10% </a:t>
            </a:r>
          </a:p>
          <a:p>
            <a:pPr defTabSz="914400" eaLnBrk="1" hangingPunct="1"/>
            <a:r>
              <a:rPr lang="pt-BR" smtClean="0">
                <a:ea typeface="ＭＳ Ｐゴシック"/>
              </a:rPr>
              <a:t>aumentar para, pelo menos, 40% a percentagem da população na faixa etária dos 30-34 anos que possui um diploma do ensino superior </a:t>
            </a:r>
          </a:p>
          <a:p>
            <a:pPr defTabSz="914400" eaLnBrk="1" hangingPunct="1"/>
            <a:r>
              <a:rPr lang="pt-BR" b="1" smtClean="0">
                <a:ea typeface="ＭＳ Ｐゴシック"/>
              </a:rPr>
              <a:t>5. Pobreza e exclusão social </a:t>
            </a:r>
          </a:p>
          <a:p>
            <a:pPr defTabSz="914400" eaLnBrk="1" hangingPunct="1"/>
            <a:r>
              <a:rPr lang="pt-BR" smtClean="0">
                <a:ea typeface="ＭＳ Ｐゴシック"/>
              </a:rPr>
              <a:t>reduzir, pelo menos, em 20 milhões o número de pessoas em risco ou em situação de pobreza ou de exclusão social </a:t>
            </a:r>
          </a:p>
          <a:p>
            <a:pPr defTabSz="914400" eaLnBrk="1" hangingPunct="1"/>
            <a:endParaRPr lang="en-GB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b"/>
          <a:lstStyle/>
          <a:p>
            <a:pPr algn="r"/>
            <a:fld id="{98B4884F-E6F9-49C9-B30E-5C592667EA91}" type="slidenum">
              <a:rPr lang="en-GB" sz="1200">
                <a:latin typeface="Times New Roman" pitchFamily="18" charset="0"/>
              </a:rPr>
              <a:pPr algn="r"/>
              <a:t>25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56322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28" tIns="45714" rIns="91428" bIns="45714"/>
          <a:lstStyle/>
          <a:p>
            <a:pPr defTabSz="914400" eaLnBrk="1" hangingPunct="1"/>
            <a:r>
              <a:rPr lang="en-GB" smtClean="0">
                <a:ea typeface="ＭＳ Ｐゴシック"/>
              </a:rPr>
              <a:t>http://epp.eurostat.ec.europa.eu/portal/page/portal/europe_2020_indicators/headline_indicators</a:t>
            </a:r>
          </a:p>
          <a:p>
            <a:pPr defTabSz="914400" eaLnBrk="1" hangingPunct="1"/>
            <a:endParaRPr lang="en-GB" smtClean="0">
              <a:ea typeface="ＭＳ Ｐゴシック"/>
            </a:endParaRPr>
          </a:p>
          <a:p>
            <a:pPr defTabSz="914400" eaLnBrk="1" hangingPunct="1"/>
            <a:endParaRPr lang="en-GB" smtClean="0">
              <a:ea typeface="ＭＳ Ｐゴシック"/>
            </a:endParaRPr>
          </a:p>
          <a:p>
            <a:pPr defTabSz="914400" eaLnBrk="1" hangingPunct="1"/>
            <a:r>
              <a:rPr lang="en-GB" smtClean="0">
                <a:ea typeface="ＭＳ Ｐゴシック"/>
              </a:rPr>
              <a:t>http://epp.eurostat.ec.europa.eu/tgm/table.do?tab=table&amp;init=1&amp;plugin=1&amp;language=en&amp;pcode=t2020_30</a:t>
            </a:r>
          </a:p>
          <a:p>
            <a:pPr defTabSz="914400" eaLnBrk="1" hangingPunct="1"/>
            <a:endParaRPr lang="pt-PT" smtClean="0">
              <a:ea typeface="ＭＳ Ｐゴシック"/>
            </a:endParaRPr>
          </a:p>
          <a:p>
            <a:pPr defTabSz="914400" eaLnBrk="1" hangingPunct="1"/>
            <a:r>
              <a:rPr lang="pt-PT" smtClean="0">
                <a:ea typeface="ＭＳ Ｐゴシック"/>
              </a:rPr>
              <a:t>Só a Turquia e Malta é que estão piores que Portugal no abandono escolar</a:t>
            </a:r>
          </a:p>
          <a:p>
            <a:pPr defTabSz="914400" eaLnBrk="1" hangingPunct="1"/>
            <a:r>
              <a:rPr lang="pt-PT" smtClean="0">
                <a:ea typeface="ＭＳ Ｐゴシック"/>
              </a:rPr>
              <a:t>2003	2004	2005	2006	2007	2008	2009	</a:t>
            </a:r>
          </a:p>
          <a:p>
            <a:pPr defTabSz="914400" eaLnBrk="1" hangingPunct="1"/>
            <a:r>
              <a:rPr lang="pt-PT" smtClean="0">
                <a:ea typeface="ＭＳ Ｐゴシック"/>
              </a:rPr>
              <a:t>198,59	203,47	207,25	191,56	191,33	183,58	186	</a:t>
            </a:r>
          </a:p>
          <a:p>
            <a:pPr defTabSz="914400" eaLnBrk="1" hangingPunct="1"/>
            <a:r>
              <a:rPr lang="pt-PT" smtClean="0">
                <a:ea typeface="ＭＳ Ｐゴシック"/>
              </a:rPr>
              <a:t>							</a:t>
            </a:r>
          </a:p>
          <a:p>
            <a:pPr defTabSz="914400" eaLnBrk="1" hangingPunct="1"/>
            <a:r>
              <a:rPr lang="pt-PT" smtClean="0">
                <a:ea typeface="ＭＳ Ｐゴシック"/>
              </a:rPr>
              <a:t>							</a:t>
            </a:r>
          </a:p>
          <a:p>
            <a:pPr defTabSz="914400" eaLnBrk="1" hangingPunct="1"/>
            <a:r>
              <a:rPr lang="pt-PT" smtClean="0">
                <a:ea typeface="ＭＳ Ｐゴシック"/>
              </a:rPr>
              <a:t>				7,26	15,01	12,59	</a:t>
            </a:r>
          </a:p>
          <a:p>
            <a:pPr defTabSz="914400" eaLnBrk="1" hangingPunct="1"/>
            <a:r>
              <a:rPr lang="pt-PT" smtClean="0">
                <a:ea typeface="ＭＳ Ｐゴシック"/>
              </a:rPr>
              <a:t>				3,7%	7,6%	6,3%	</a:t>
            </a:r>
          </a:p>
          <a:p>
            <a:pPr defTabSz="914400" eaLnBrk="1" hangingPunct="1"/>
            <a:endParaRPr lang="pt-PT" smtClean="0">
              <a:ea typeface="ＭＳ Ｐゴシック"/>
            </a:endParaRPr>
          </a:p>
          <a:p>
            <a:pPr defTabSz="914400" eaLnBrk="1" hangingPunct="1"/>
            <a:endParaRPr lang="en-GB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b"/>
          <a:lstStyle/>
          <a:p>
            <a:pPr algn="r"/>
            <a:fld id="{8BB1BBC3-E3C2-4B6B-9F90-C7CDDD47574B}" type="slidenum">
              <a:rPr lang="en-GB" sz="1200">
                <a:latin typeface="Times New Roman" pitchFamily="18" charset="0"/>
              </a:rPr>
              <a:pPr algn="r"/>
              <a:t>31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274434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28" tIns="45714" rIns="91428" bIns="45714"/>
          <a:lstStyle/>
          <a:p>
            <a:pPr defTabSz="914400" eaLnBrk="1" hangingPunct="1"/>
            <a:endParaRPr lang="en-GB" b="1" smtClean="0">
              <a:ea typeface="ＭＳ Ｐゴシック"/>
            </a:endParaRPr>
          </a:p>
          <a:p>
            <a:pPr defTabSz="914400" eaLnBrk="1" hangingPunct="1"/>
            <a:endParaRPr lang="en-GB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pt-PT" b="1" smtClean="0">
                <a:ea typeface="ＭＳ Ｐゴシック"/>
              </a:rPr>
              <a:t>Três prioridades centrais</a:t>
            </a:r>
            <a:endParaRPr lang="pt-PT" smtClean="0">
              <a:ea typeface="ＭＳ Ｐゴシック"/>
            </a:endParaRPr>
          </a:p>
          <a:p>
            <a:pPr eaLnBrk="1" hangingPunct="1"/>
            <a:r>
              <a:rPr lang="pt-PT" smtClean="0">
                <a:ea typeface="ＭＳ Ｐゴシック"/>
              </a:rPr>
              <a:t> </a:t>
            </a:r>
          </a:p>
          <a:p>
            <a:pPr eaLnBrk="1" hangingPunct="1"/>
            <a:r>
              <a:rPr lang="pt-PT" smtClean="0">
                <a:ea typeface="ＭＳ Ｐゴシック"/>
              </a:rPr>
              <a:t>Favorecer o desenvolvimento sustentável</a:t>
            </a:r>
          </a:p>
          <a:p>
            <a:pPr eaLnBrk="1" hangingPunct="1"/>
            <a:r>
              <a:rPr lang="pt-PT" smtClean="0">
                <a:ea typeface="ＭＳ Ｐゴシック"/>
              </a:rPr>
              <a:t>	( requer a realização do mercado interno e a mobilização das várias políticas económicas, sociais e ambientais; e engloba os objectivos da competitividade, coesão e gestão e protecção sustentáveis dos recursos naturais.)</a:t>
            </a:r>
          </a:p>
          <a:p>
            <a:pPr eaLnBrk="1" hangingPunct="1"/>
            <a:endParaRPr lang="pt-PT" smtClean="0">
              <a:ea typeface="ＭＳ Ｐゴシック"/>
            </a:endParaRPr>
          </a:p>
          <a:p>
            <a:pPr eaLnBrk="1" hangingPunct="1"/>
            <a:r>
              <a:rPr lang="pt-PT" smtClean="0">
                <a:ea typeface="ＭＳ Ｐゴシック"/>
              </a:rPr>
              <a:t>Dar pleno sentido ao conceito de cidadania europeia</a:t>
            </a:r>
          </a:p>
          <a:p>
            <a:pPr eaLnBrk="1" hangingPunct="1"/>
            <a:r>
              <a:rPr lang="pt-PT" smtClean="0">
                <a:ea typeface="ＭＳ Ｐゴシック"/>
              </a:rPr>
              <a:t>	(implica a realização de um espaço de liberdade, justiça e segurança e de acesso aos bens públicos de base.)</a:t>
            </a:r>
          </a:p>
          <a:p>
            <a:pPr eaLnBrk="1" hangingPunct="1"/>
            <a:endParaRPr lang="pt-PT" smtClean="0">
              <a:ea typeface="ＭＳ Ｐゴシック"/>
            </a:endParaRPr>
          </a:p>
          <a:p>
            <a:pPr eaLnBrk="1" hangingPunct="1"/>
            <a:r>
              <a:rPr lang="pt-PT" smtClean="0">
                <a:ea typeface="ＭＳ Ｐゴシック"/>
              </a:rPr>
              <a:t>Europa enquanto parceiro mundial.</a:t>
            </a:r>
          </a:p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PT" smtClean="0">
              <a:ea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37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0EAD5-7F95-48BA-A406-0AAF026EDD42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27B24-F9E0-4599-BEEA-72FC5AE74B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0F07C-613D-45C7-8F6C-C4739FE789F1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9302A-533F-45D5-A46C-93F5E10626D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BFE71-EE8B-40CC-BEE4-EAF3224406CD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109CC-C7E5-4626-8ECC-DA3A0415A3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BFA23-9B92-41DE-80BD-D6A4467CF8CC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CB091-A668-40FF-8EB6-93E814CAF2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D60F8-DC41-4573-87E8-55A7D8B7C310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068CE-D9FE-4650-A8FC-7C2FF82DB1A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BEF8C-1408-4381-8F18-2AD3793B56D5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84547-606B-4292-A485-4FA432CE99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845AC-5010-471B-B7E5-AEDBAD167663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7DB56-FFFD-4FA3-8D43-318AB714EEF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DEB7E-56AA-4086-AAF6-1B58AE9A99C8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B72C3-B382-4828-A854-3F986A5CED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69FD6-1D79-4B04-9343-457F8C87B84A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AB957-F517-42BA-9B8C-E0A40964ED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5CC5C-8848-451F-AD75-E0D7DEF0C1DA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3958F-B646-41FA-958F-8C783F994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D9C5C-FD7C-4304-A16C-F654DD37AED3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CB730-87B9-4D6E-8FAB-06BE46A6D3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42652-59D9-40FF-9EC5-9FCFD59CEDEF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2E86E-7F41-425E-8923-DE0F509771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36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926D0B62-BFC9-4875-A073-FE0AB084FD31}" type="datetime1">
              <a:rPr lang="en-US"/>
              <a:pPr>
                <a:defRPr/>
              </a:pPr>
              <a:t>1/26/2012</a:t>
            </a:fld>
            <a:endParaRPr lang="en-GB"/>
          </a:p>
        </p:txBody>
      </p:sp>
      <p:sp>
        <p:nvSpPr>
          <p:cNvPr id="236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r>
              <a:rPr lang="en-GB"/>
              <a:t>Curia,  28 de Janeiro 2012                        5ª Universidade da Europa</a:t>
            </a:r>
          </a:p>
        </p:txBody>
      </p:sp>
      <p:sp>
        <p:nvSpPr>
          <p:cNvPr id="236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741FD3D8-4AF1-43B4-A0AC-CB36A7DB9DE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3655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36552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655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3655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1" r:id="rId2"/>
    <p:sldLayoutId id="2147484050" r:id="rId3"/>
    <p:sldLayoutId id="2147484049" r:id="rId4"/>
    <p:sldLayoutId id="2147484048" r:id="rId5"/>
    <p:sldLayoutId id="2147484047" r:id="rId6"/>
    <p:sldLayoutId id="2147484046" r:id="rId7"/>
    <p:sldLayoutId id="2147484045" r:id="rId8"/>
    <p:sldLayoutId id="2147484044" r:id="rId9"/>
    <p:sldLayoutId id="2147484043" r:id="rId10"/>
    <p:sldLayoutId id="2147484042" r:id="rId11"/>
    <p:sldLayoutId id="2147484041" r:id="rId12"/>
  </p:sldLayoutIdLst>
  <p:transition>
    <p:cover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josemanuelfernandes.e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3"/>
          <p:cNvSpPr>
            <a:spLocks noChangeArrowheads="1"/>
          </p:cNvSpPr>
          <p:nvPr/>
        </p:nvSpPr>
        <p:spPr bwMode="auto">
          <a:xfrm>
            <a:off x="0" y="5373688"/>
            <a:ext cx="9144000" cy="1484312"/>
          </a:xfrm>
          <a:prstGeom prst="rect">
            <a:avLst/>
          </a:prstGeom>
          <a:solidFill>
            <a:schemeClr val="accent2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765175"/>
            <a:ext cx="7772400" cy="2127250"/>
          </a:xfrm>
        </p:spPr>
        <p:txBody>
          <a:bodyPr anchor="ctr"/>
          <a:lstStyle/>
          <a:p>
            <a:pPr eaLnBrk="1" hangingPunct="1"/>
            <a:r>
              <a:rPr lang="pt-PT" sz="6500" smtClean="0"/>
              <a:t>Orçamento da UE e perspectivas financeiras</a:t>
            </a:r>
            <a:r>
              <a:rPr lang="pt-PT" sz="7100" smtClean="0"/>
              <a:t> </a:t>
            </a:r>
            <a:endParaRPr lang="en-GB" sz="7100" smtClean="0"/>
          </a:p>
        </p:txBody>
      </p:sp>
      <p:sp>
        <p:nvSpPr>
          <p:cNvPr id="16387" name="Text Box 8"/>
          <p:cNvSpPr txBox="1">
            <a:spLocks noChangeArrowheads="1"/>
          </p:cNvSpPr>
          <p:nvPr/>
        </p:nvSpPr>
        <p:spPr bwMode="auto">
          <a:xfrm>
            <a:off x="2339975" y="836613"/>
            <a:ext cx="48593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en-GB" sz="4800" b="1">
              <a:solidFill>
                <a:srgbClr val="FF3300"/>
              </a:solidFill>
              <a:latin typeface="Arial" charset="0"/>
            </a:endParaRPr>
          </a:p>
          <a:p>
            <a:endParaRPr lang="en-GB">
              <a:latin typeface="Arial" charset="0"/>
            </a:endParaRPr>
          </a:p>
        </p:txBody>
      </p:sp>
      <p:sp>
        <p:nvSpPr>
          <p:cNvPr id="16388" name="Text Box 9"/>
          <p:cNvSpPr txBox="1">
            <a:spLocks noChangeArrowheads="1"/>
          </p:cNvSpPr>
          <p:nvPr/>
        </p:nvSpPr>
        <p:spPr bwMode="auto">
          <a:xfrm>
            <a:off x="4427538" y="5805488"/>
            <a:ext cx="4465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PT">
                <a:solidFill>
                  <a:schemeClr val="tx2"/>
                </a:solidFill>
              </a:rPr>
              <a:t>José Manuel Fernandes  </a:t>
            </a:r>
          </a:p>
          <a:p>
            <a:pPr algn="r"/>
            <a:r>
              <a:rPr lang="pt-PT">
                <a:solidFill>
                  <a:schemeClr val="tx2"/>
                </a:solidFill>
              </a:rPr>
              <a:t>Deputado ao Parlamento Europeu</a:t>
            </a:r>
            <a:endParaRPr lang="en-GB">
              <a:solidFill>
                <a:schemeClr val="tx2"/>
              </a:solidFill>
            </a:endParaRPr>
          </a:p>
        </p:txBody>
      </p:sp>
      <p:pic>
        <p:nvPicPr>
          <p:cNvPr id="16389" name="Picture 15" descr="Untitled-1.gif"/>
          <p:cNvPicPr>
            <a:picLocks noChangeAspect="1"/>
          </p:cNvPicPr>
          <p:nvPr/>
        </p:nvPicPr>
        <p:blipFill>
          <a:blip r:embed="rId3"/>
          <a:srcRect b="15268"/>
          <a:stretch>
            <a:fillRect/>
          </a:stretch>
        </p:blipFill>
        <p:spPr bwMode="auto">
          <a:xfrm>
            <a:off x="323850" y="5445125"/>
            <a:ext cx="25209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1"/>
          <p:cNvPicPr>
            <a:picLocks noChangeAspect="1" noChangeArrowheads="1"/>
          </p:cNvPicPr>
          <p:nvPr/>
        </p:nvPicPr>
        <p:blipFill>
          <a:blip r:embed="rId4"/>
          <a:srcRect l="53729" t="28540" r="13763" b="43881"/>
          <a:stretch>
            <a:fillRect/>
          </a:stretch>
        </p:blipFill>
        <p:spPr bwMode="auto">
          <a:xfrm>
            <a:off x="1403350" y="3357563"/>
            <a:ext cx="2447925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2"/>
          <p:cNvPicPr>
            <a:picLocks noChangeAspect="1" noChangeArrowheads="1"/>
          </p:cNvPicPr>
          <p:nvPr/>
        </p:nvPicPr>
        <p:blipFill>
          <a:blip r:embed="rId5"/>
          <a:srcRect l="52266" t="58789" r="17618" b="27930"/>
          <a:stretch>
            <a:fillRect/>
          </a:stretch>
        </p:blipFill>
        <p:spPr bwMode="auto">
          <a:xfrm>
            <a:off x="4356100" y="3500438"/>
            <a:ext cx="36718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3174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D1ADFC1-5108-48C5-93EC-F095A4B4FCFF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31747" name="Rectangle 22"/>
          <p:cNvSpPr>
            <a:spLocks noChangeArrowheads="1"/>
          </p:cNvSpPr>
          <p:nvPr/>
        </p:nvSpPr>
        <p:spPr bwMode="auto">
          <a:xfrm>
            <a:off x="323850" y="1268413"/>
            <a:ext cx="8351838" cy="504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1748" name="Group 7"/>
          <p:cNvGrpSpPr>
            <a:grpSpLocks/>
          </p:cNvGrpSpPr>
          <p:nvPr/>
        </p:nvGrpSpPr>
        <p:grpSpPr bwMode="auto">
          <a:xfrm>
            <a:off x="827088" y="908050"/>
            <a:ext cx="8316912" cy="5202238"/>
            <a:chOff x="522" y="164"/>
            <a:chExt cx="5261" cy="3765"/>
          </a:xfrm>
        </p:grpSpPr>
        <p:pic>
          <p:nvPicPr>
            <p:cNvPr id="31757" name="Picture 5" descr="image: table Financial Framework 2007-201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2" y="164"/>
              <a:ext cx="5170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8" name="Rectangle 6"/>
            <p:cNvSpPr>
              <a:spLocks noChangeArrowheads="1"/>
            </p:cNvSpPr>
            <p:nvPr/>
          </p:nvSpPr>
          <p:spPr bwMode="auto">
            <a:xfrm>
              <a:off x="748" y="2613"/>
              <a:ext cx="5035" cy="12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pt-PT" sz="1400">
                  <a:latin typeface="Arial" charset="0"/>
                </a:rPr>
                <a:t>1.a Competitividade para o crescimento e o emprego : 9%</a:t>
              </a:r>
            </a:p>
            <a:p>
              <a:r>
                <a:rPr lang="pt-PT" sz="1400">
                  <a:latin typeface="Arial" charset="0"/>
                </a:rPr>
                <a:t>1.b Coesão para o crescimento e o emprego : 35.6%</a:t>
              </a:r>
            </a:p>
            <a:p>
              <a:r>
                <a:rPr lang="pt-PT" sz="1400">
                  <a:latin typeface="Arial" charset="0"/>
                </a:rPr>
                <a:t>2.   Preservação e gestão dos recursos naturais : 42.5%</a:t>
              </a:r>
            </a:p>
            <a:p>
              <a:r>
                <a:rPr lang="pt-PT" sz="1400">
                  <a:latin typeface="Arial" charset="0"/>
                </a:rPr>
                <a:t>3.a Cidadania, liberdade, segurança e justiça : 0.8%</a:t>
              </a:r>
            </a:p>
            <a:p>
              <a:r>
                <a:rPr lang="pt-PT" sz="1400">
                  <a:latin typeface="Arial" charset="0"/>
                </a:rPr>
                <a:t>   b Cidadania : 0.5%</a:t>
              </a:r>
            </a:p>
            <a:p>
              <a:r>
                <a:rPr lang="pt-PT" sz="1400">
                  <a:latin typeface="Arial" charset="0"/>
                </a:rPr>
                <a:t>4.A UE como protagonista global : 5.7%</a:t>
              </a:r>
            </a:p>
            <a:p>
              <a:r>
                <a:rPr lang="pt-PT" sz="1400">
                  <a:latin typeface="Arial" charset="0"/>
                </a:rPr>
                <a:t>5.Administração : 5.8%</a:t>
              </a:r>
            </a:p>
            <a:p>
              <a:r>
                <a:rPr lang="pt-PT" sz="1400">
                  <a:latin typeface="Arial" charset="0"/>
                </a:rPr>
                <a:t>6.Compensações : 0.1%</a:t>
              </a:r>
              <a:endParaRPr lang="en-GB" sz="1400">
                <a:latin typeface="Arial" charset="0"/>
              </a:endParaRPr>
            </a:p>
          </p:txBody>
        </p:sp>
      </p:grpSp>
      <p:sp>
        <p:nvSpPr>
          <p:cNvPr id="31749" name="Text Box 23"/>
          <p:cNvSpPr txBox="1">
            <a:spLocks noChangeArrowheads="1"/>
          </p:cNvSpPr>
          <p:nvPr/>
        </p:nvSpPr>
        <p:spPr bwMode="auto">
          <a:xfrm>
            <a:off x="2051050" y="2276475"/>
            <a:ext cx="792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600">
                <a:latin typeface="Arial" charset="0"/>
              </a:rPr>
              <a:t>42.2%</a:t>
            </a:r>
            <a:endParaRPr lang="en-GB" sz="1600">
              <a:latin typeface="Arial" charset="0"/>
            </a:endParaRPr>
          </a:p>
        </p:txBody>
      </p:sp>
      <p:sp>
        <p:nvSpPr>
          <p:cNvPr id="31750" name="Text Box 24"/>
          <p:cNvSpPr txBox="1">
            <a:spLocks noChangeArrowheads="1"/>
          </p:cNvSpPr>
          <p:nvPr/>
        </p:nvSpPr>
        <p:spPr bwMode="auto">
          <a:xfrm>
            <a:off x="5076825" y="3284538"/>
            <a:ext cx="792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600">
                <a:latin typeface="Arial" charset="0"/>
              </a:rPr>
              <a:t>35.6%</a:t>
            </a:r>
            <a:endParaRPr lang="en-GB" sz="1600">
              <a:latin typeface="Arial" charset="0"/>
            </a:endParaRPr>
          </a:p>
        </p:txBody>
      </p:sp>
      <p:sp>
        <p:nvSpPr>
          <p:cNvPr id="31751" name="Text Box 25"/>
          <p:cNvSpPr txBox="1">
            <a:spLocks noChangeArrowheads="1"/>
          </p:cNvSpPr>
          <p:nvPr/>
        </p:nvSpPr>
        <p:spPr bwMode="auto">
          <a:xfrm>
            <a:off x="5867400" y="2060575"/>
            <a:ext cx="792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600">
                <a:latin typeface="Arial" charset="0"/>
              </a:rPr>
              <a:t>9%</a:t>
            </a:r>
            <a:endParaRPr lang="en-GB" sz="1600">
              <a:latin typeface="Arial" charset="0"/>
            </a:endParaRPr>
          </a:p>
        </p:txBody>
      </p:sp>
      <p:sp>
        <p:nvSpPr>
          <p:cNvPr id="31752" name="Text Box 26"/>
          <p:cNvSpPr txBox="1">
            <a:spLocks noChangeArrowheads="1"/>
          </p:cNvSpPr>
          <p:nvPr/>
        </p:nvSpPr>
        <p:spPr bwMode="auto">
          <a:xfrm>
            <a:off x="4932363" y="1412875"/>
            <a:ext cx="792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600">
                <a:latin typeface="Arial" charset="0"/>
              </a:rPr>
              <a:t>5.8%</a:t>
            </a:r>
            <a:endParaRPr lang="en-GB" sz="1600">
              <a:latin typeface="Arial" charset="0"/>
            </a:endParaRPr>
          </a:p>
        </p:txBody>
      </p:sp>
      <p:sp>
        <p:nvSpPr>
          <p:cNvPr id="31753" name="Text Box 27"/>
          <p:cNvSpPr txBox="1">
            <a:spLocks noChangeArrowheads="1"/>
          </p:cNvSpPr>
          <p:nvPr/>
        </p:nvSpPr>
        <p:spPr bwMode="auto">
          <a:xfrm>
            <a:off x="4140200" y="1341438"/>
            <a:ext cx="79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400">
                <a:latin typeface="Arial" charset="0"/>
              </a:rPr>
              <a:t>5.7%</a:t>
            </a:r>
            <a:endParaRPr lang="en-GB" sz="1400">
              <a:latin typeface="Arial" charset="0"/>
            </a:endParaRPr>
          </a:p>
        </p:txBody>
      </p:sp>
      <p:sp>
        <p:nvSpPr>
          <p:cNvPr id="31754" name="Text Box 28"/>
          <p:cNvSpPr txBox="1">
            <a:spLocks noChangeArrowheads="1"/>
          </p:cNvSpPr>
          <p:nvPr/>
        </p:nvSpPr>
        <p:spPr bwMode="auto">
          <a:xfrm>
            <a:off x="3419475" y="1268413"/>
            <a:ext cx="5762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200" b="1">
                <a:latin typeface="Arial" charset="0"/>
              </a:rPr>
              <a:t>0.8%</a:t>
            </a:r>
            <a:endParaRPr lang="en-GB" sz="1200" b="1">
              <a:latin typeface="Arial" charset="0"/>
            </a:endParaRPr>
          </a:p>
        </p:txBody>
      </p:sp>
      <p:sp>
        <p:nvSpPr>
          <p:cNvPr id="31755" name="Text Box 29"/>
          <p:cNvSpPr txBox="1">
            <a:spLocks noChangeArrowheads="1"/>
          </p:cNvSpPr>
          <p:nvPr/>
        </p:nvSpPr>
        <p:spPr bwMode="auto">
          <a:xfrm>
            <a:off x="5724525" y="1700213"/>
            <a:ext cx="7921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200" b="1">
                <a:solidFill>
                  <a:schemeClr val="bg2"/>
                </a:solidFill>
                <a:latin typeface="Arial" charset="0"/>
              </a:rPr>
              <a:t>0.1%</a:t>
            </a:r>
            <a:endParaRPr lang="en-GB" sz="1200" b="1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1756" name="Rectangle 21"/>
          <p:cNvSpPr>
            <a:spLocks noChangeArrowheads="1"/>
          </p:cNvSpPr>
          <p:nvPr/>
        </p:nvSpPr>
        <p:spPr bwMode="auto">
          <a:xfrm>
            <a:off x="395288" y="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O actual QFP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A política de Coesão</a:t>
            </a:r>
            <a:endParaRPr lang="en-GB" smtClean="0"/>
          </a:p>
        </p:txBody>
      </p:sp>
      <p:sp>
        <p:nvSpPr>
          <p:cNvPr id="33794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3481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4ADE09-74B0-4118-B316-9A2EF2E4EE9F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34819" name="Rectangle 3"/>
          <p:cNvSpPr>
            <a:spLocks noGrp="1"/>
          </p:cNvSpPr>
          <p:nvPr>
            <p:ph idx="4294967295"/>
          </p:nvPr>
        </p:nvSpPr>
        <p:spPr>
          <a:xfrm>
            <a:off x="468313" y="1773238"/>
            <a:ext cx="8229600" cy="4525962"/>
          </a:xfrm>
        </p:spPr>
        <p:txBody>
          <a:bodyPr/>
          <a:lstStyle/>
          <a:p>
            <a:pPr marL="282575" indent="-282575" eaLnBrk="1" hangingPunct="1"/>
            <a:r>
              <a:rPr lang="pt-PT" sz="2300" smtClean="0"/>
              <a:t>A União Europeia integra 271 regiões, marcadas pelas grandes disparidades económicas e sociais entre si.</a:t>
            </a:r>
          </a:p>
          <a:p>
            <a:pPr marL="282575" indent="-282575" eaLnBrk="1" hangingPunct="1">
              <a:buFontTx/>
              <a:buNone/>
            </a:pPr>
            <a:endParaRPr lang="pt-PT" sz="2300" smtClean="0"/>
          </a:p>
          <a:p>
            <a:pPr marL="282575" indent="-282575" eaLnBrk="1" hangingPunct="1"/>
            <a:r>
              <a:rPr lang="pt-PT" sz="2300" smtClean="0"/>
              <a:t>Uma em cada quatro regiões tem um</a:t>
            </a:r>
            <a:r>
              <a:rPr lang="en-GB" sz="2300" smtClean="0"/>
              <a:t> </a:t>
            </a:r>
            <a:r>
              <a:rPr lang="pt-PT" sz="2300" smtClean="0"/>
              <a:t>PIB (produto interno bruto) por habitante inferior em 75% à</a:t>
            </a:r>
            <a:r>
              <a:rPr lang="en-GB" sz="2300" smtClean="0"/>
              <a:t> </a:t>
            </a:r>
            <a:r>
              <a:rPr lang="pt-PT" sz="2300" smtClean="0"/>
              <a:t>média da União Europeia com 27 Estados-Membros. </a:t>
            </a:r>
          </a:p>
          <a:p>
            <a:pPr marL="282575" indent="-282575" eaLnBrk="1" hangingPunct="1">
              <a:buFontTx/>
              <a:buNone/>
            </a:pPr>
            <a:endParaRPr lang="pt-PT" sz="2300" smtClean="0"/>
          </a:p>
          <a:p>
            <a:pPr marL="282575" indent="-282575" eaLnBrk="1" hangingPunct="1"/>
            <a:r>
              <a:rPr lang="pt-PT" sz="2300" smtClean="0"/>
              <a:t>Um dos</a:t>
            </a:r>
            <a:r>
              <a:rPr lang="en-GB" sz="2300" smtClean="0"/>
              <a:t> </a:t>
            </a:r>
            <a:r>
              <a:rPr lang="pt-PT" sz="2300" smtClean="0"/>
              <a:t>objectivos centrais da UE é suprimir estas disparidades promovendo a convergência e a coesão económica e social.</a:t>
            </a:r>
          </a:p>
          <a:p>
            <a:pPr marL="282575" indent="-282575" eaLnBrk="1" hangingPunct="1">
              <a:lnSpc>
                <a:spcPct val="90000"/>
              </a:lnSpc>
            </a:pPr>
            <a:endParaRPr lang="en-GB" sz="2300" smtClean="0"/>
          </a:p>
        </p:txBody>
      </p:sp>
      <p:sp>
        <p:nvSpPr>
          <p:cNvPr id="34820" name="Rectangle 10"/>
          <p:cNvSpPr>
            <a:spLocks noChangeArrowheads="1"/>
          </p:cNvSpPr>
          <p:nvPr/>
        </p:nvSpPr>
        <p:spPr bwMode="auto">
          <a:xfrm>
            <a:off x="395288" y="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As razões de uma política regional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4E5736F-C94C-4FFA-9698-581A4DE207AA}" type="slidenum">
              <a:rPr lang="en-GB" smtClean="0"/>
              <a:pPr/>
              <a:t>13</a:t>
            </a:fld>
            <a:endParaRPr lang="en-GB" smtClean="0"/>
          </a:p>
        </p:txBody>
      </p:sp>
      <p:pic>
        <p:nvPicPr>
          <p:cNvPr id="36867" name="Picture 5" descr="MapaPortugal-PollitCoesã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476250"/>
            <a:ext cx="51689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95288" y="1125538"/>
            <a:ext cx="1800225" cy="719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7343775" y="1125538"/>
            <a:ext cx="1549400" cy="719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Modelo de Financiamento</a:t>
            </a:r>
            <a:endParaRPr lang="en-GB" smtClean="0"/>
          </a:p>
        </p:txBody>
      </p:sp>
      <p:sp>
        <p:nvSpPr>
          <p:cNvPr id="38914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PT" smtClean="0"/>
              <a:t>do orçamento da UE</a:t>
            </a:r>
            <a:endParaRPr lang="en-GB" smtClean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1B0FCC2-2438-4B21-B846-01BB3806A77C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187450" y="1614488"/>
            <a:ext cx="7200900" cy="42243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pt-PT" sz="1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t-PT" b="1" u="sng" smtClean="0"/>
              <a:t>Receitas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PT" sz="1800" smtClean="0"/>
          </a:p>
          <a:p>
            <a:pPr eaLnBrk="1" hangingPunct="1">
              <a:lnSpc>
                <a:spcPct val="90000"/>
              </a:lnSpc>
            </a:pPr>
            <a:r>
              <a:rPr lang="pt-PT" sz="1800" smtClean="0"/>
              <a:t>Recursos próprios tradicionais (RPT).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PT" sz="1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PT" sz="1800" smtClean="0"/>
          </a:p>
          <a:p>
            <a:pPr eaLnBrk="1" hangingPunct="1">
              <a:lnSpc>
                <a:spcPct val="90000"/>
              </a:lnSpc>
            </a:pPr>
            <a:r>
              <a:rPr lang="pt-PT" sz="1800" smtClean="0"/>
              <a:t>O recurso baseado no imposto sobre o valor acrescentado (IVA)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PT" sz="1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PT" sz="1800" smtClean="0"/>
          </a:p>
          <a:p>
            <a:pPr eaLnBrk="1" hangingPunct="1">
              <a:lnSpc>
                <a:spcPct val="90000"/>
              </a:lnSpc>
            </a:pPr>
            <a:r>
              <a:rPr lang="pt-PT" sz="1800" smtClean="0"/>
              <a:t>O recurso baseado no RNB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PT" sz="2500" b="1" smtClean="0"/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pt-PT" sz="2500" smtClean="0"/>
              <a:t>	</a:t>
            </a:r>
          </a:p>
        </p:txBody>
      </p:sp>
      <p:sp>
        <p:nvSpPr>
          <p:cNvPr id="39940" name="Rectangle 10"/>
          <p:cNvSpPr>
            <a:spLocks noChangeArrowheads="1"/>
          </p:cNvSpPr>
          <p:nvPr/>
        </p:nvSpPr>
        <p:spPr bwMode="auto">
          <a:xfrm>
            <a:off x="395288" y="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O actual modelo de Financiamento</a:t>
            </a:r>
            <a:r>
              <a:rPr lang="pt-PT" sz="3200">
                <a:solidFill>
                  <a:schemeClr val="tx2"/>
                </a:solidFill>
                <a:latin typeface="Garamond" pitchFamily="18" charset="0"/>
              </a:rPr>
              <a:t>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4198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68BE0DB-7987-4EC0-8A0F-323BA8EF57D9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55650" y="1819275"/>
            <a:ext cx="7715250" cy="42259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pt-PT" sz="2300" smtClean="0"/>
              <a:t>Contribuições de França e Alemanha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t-PT" sz="23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t-PT" sz="2500" smtClean="0"/>
          </a:p>
          <a:p>
            <a:pPr eaLnBrk="1" hangingPunct="1">
              <a:lnSpc>
                <a:spcPct val="80000"/>
              </a:lnSpc>
            </a:pPr>
            <a:r>
              <a:rPr lang="pt-PT" sz="1800" smtClean="0"/>
              <a:t>A contribuição da França - 7,5% das suas receitas fiscais</a:t>
            </a:r>
          </a:p>
          <a:p>
            <a:pPr eaLnBrk="1" hangingPunct="1">
              <a:lnSpc>
                <a:spcPct val="80000"/>
              </a:lnSpc>
            </a:pPr>
            <a:endParaRPr lang="pt-PT" sz="1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t-PT" sz="1800" smtClean="0"/>
          </a:p>
          <a:p>
            <a:pPr eaLnBrk="1" hangingPunct="1">
              <a:lnSpc>
                <a:spcPct val="80000"/>
              </a:lnSpc>
            </a:pPr>
            <a:r>
              <a:rPr lang="pt-PT" sz="1800" smtClean="0"/>
              <a:t>A contribuição da Alemanha - 10% das suas receitas fiscais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t-PT" sz="1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pt-PT" sz="1800" smtClean="0"/>
          </a:p>
          <a:p>
            <a:pPr eaLnBrk="1" hangingPunct="1">
              <a:lnSpc>
                <a:spcPct val="80000"/>
              </a:lnSpc>
            </a:pPr>
            <a:r>
              <a:rPr lang="pt-PT" sz="1800" smtClean="0"/>
              <a:t>França e Alemanha representam 36% do financiamento do orçamento comunitário.</a:t>
            </a:r>
          </a:p>
        </p:txBody>
      </p:sp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395288" y="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O actual modelo de Financiamento 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4403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2C38FA-8CCD-4A56-ACD1-2597863F8508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8313" y="1484313"/>
            <a:ext cx="8218487" cy="48609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t-PT" sz="1800" b="1" smtClean="0"/>
              <a:t>Em 2010</a:t>
            </a:r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eaLnBrk="1" hangingPunct="1">
              <a:buFontTx/>
              <a:buNone/>
            </a:pPr>
            <a:endParaRPr lang="pt-PT" sz="1800" b="1" smtClean="0"/>
          </a:p>
          <a:p>
            <a:pPr algn="ctr" eaLnBrk="1" hangingPunct="1">
              <a:buFontTx/>
              <a:buNone/>
            </a:pPr>
            <a:r>
              <a:rPr lang="pt-PT" sz="1800" b="1" smtClean="0"/>
              <a:t>Cinco Países são responsáveis por 70% do orçamento</a:t>
            </a:r>
          </a:p>
        </p:txBody>
      </p:sp>
      <p:graphicFrame>
        <p:nvGraphicFramePr>
          <p:cNvPr id="44088" name="Group 56"/>
          <p:cNvGraphicFramePr>
            <a:graphicFrameLocks noGrp="1"/>
          </p:cNvGraphicFramePr>
          <p:nvPr/>
        </p:nvGraphicFramePr>
        <p:xfrm>
          <a:off x="2771775" y="1628775"/>
          <a:ext cx="4818063" cy="4071938"/>
        </p:xfrm>
        <a:graphic>
          <a:graphicData uri="http://schemas.openxmlformats.org/drawingml/2006/table">
            <a:tbl>
              <a:tblPr/>
              <a:tblGrid>
                <a:gridCol w="1606550"/>
                <a:gridCol w="1778000"/>
                <a:gridCol w="1433513"/>
              </a:tblGrid>
              <a:tr h="5095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PAÍS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% Financiamento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Acumulado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Alemanha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19,5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França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Itália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13.3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49,5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Reino Unido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10,9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60,4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Espanha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9,3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69,7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Holanda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74,7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Bélgica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78,7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Polónia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Suécia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83,6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Áustria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85,8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44086" name="Rectangle 73"/>
          <p:cNvSpPr>
            <a:spLocks noChangeArrowheads="1"/>
          </p:cNvSpPr>
          <p:nvPr/>
        </p:nvSpPr>
        <p:spPr bwMode="auto">
          <a:xfrm>
            <a:off x="395288" y="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O actual modelo de Financiamento 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Orçamento da UE</a:t>
            </a:r>
            <a:endParaRPr lang="en-GB" smtClean="0"/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PT" smtClean="0"/>
              <a:t>para 2012</a:t>
            </a:r>
            <a:endParaRPr lang="en-GB" smtClean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4710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F795FA9-8446-436F-A559-609887FA2EB4}" type="slidenum">
              <a:rPr lang="en-GB" smtClean="0"/>
              <a:pPr/>
              <a:t>19</a:t>
            </a:fld>
            <a:endParaRPr lang="en-GB" smtClean="0"/>
          </a:p>
        </p:txBody>
      </p:sp>
      <p:pic>
        <p:nvPicPr>
          <p:cNvPr id="47107" name="Picture 4"/>
          <p:cNvPicPr>
            <a:picLocks noChangeAspect="1" noChangeArrowheads="1"/>
          </p:cNvPicPr>
          <p:nvPr/>
        </p:nvPicPr>
        <p:blipFill>
          <a:blip r:embed="rId2"/>
          <a:srcRect l="22240" t="32275" r="15143" b="20476"/>
          <a:stretch>
            <a:fillRect/>
          </a:stretch>
        </p:blipFill>
        <p:spPr bwMode="auto">
          <a:xfrm>
            <a:off x="1042988" y="1484313"/>
            <a:ext cx="7632700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395288" y="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Orçamento da UE 2012 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EA3B6F2-9314-411C-A48A-D5B3933090AE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O actual modelo de financiamento</a:t>
            </a:r>
            <a:endParaRPr lang="en-GB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65125" indent="-255588" eaLnBrk="1" hangingPunct="1">
              <a:lnSpc>
                <a:spcPct val="80000"/>
              </a:lnSpc>
              <a:buFont typeface="Wingdings" pitchFamily="2" charset="2"/>
              <a:buNone/>
            </a:pPr>
            <a:endParaRPr lang="pt-PT" sz="1800" b="1" u="sng" smtClean="0"/>
          </a:p>
          <a:p>
            <a:pPr marL="365125" indent="-25558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800" b="1" u="sng" smtClean="0"/>
              <a:t>As receitas e despesas orçamentais da UE estão limitadas</a:t>
            </a:r>
            <a:endParaRPr lang="pt-PT" sz="1800" smtClean="0"/>
          </a:p>
          <a:p>
            <a:pPr marL="365125" indent="-255588" eaLnBrk="1" hangingPunct="1">
              <a:lnSpc>
                <a:spcPct val="80000"/>
              </a:lnSpc>
            </a:pPr>
            <a:endParaRPr lang="pt-PT" sz="1800" smtClean="0"/>
          </a:p>
          <a:p>
            <a:pPr marL="365125" indent="-255588" eaLnBrk="1" hangingPunct="1">
              <a:lnSpc>
                <a:spcPct val="80000"/>
              </a:lnSpc>
            </a:pPr>
            <a:endParaRPr lang="pt-PT" sz="1800" smtClean="0"/>
          </a:p>
          <a:p>
            <a:pPr marL="365125" indent="-255588" eaLnBrk="1" hangingPunct="1">
              <a:lnSpc>
                <a:spcPct val="80000"/>
              </a:lnSpc>
            </a:pPr>
            <a:r>
              <a:rPr lang="pt-PT" sz="1800" smtClean="0"/>
              <a:t>Pelos Tratados - o orçamento comunitário não pode estar em situação de défice</a:t>
            </a:r>
          </a:p>
          <a:p>
            <a:pPr marL="365125" indent="-255588" eaLnBrk="1" hangingPunct="1">
              <a:lnSpc>
                <a:spcPct val="80000"/>
              </a:lnSpc>
            </a:pPr>
            <a:endParaRPr lang="pt-PT" sz="1800" smtClean="0"/>
          </a:p>
          <a:p>
            <a:pPr marL="365125" indent="-255588" eaLnBrk="1" hangingPunct="1">
              <a:lnSpc>
                <a:spcPct val="80000"/>
              </a:lnSpc>
            </a:pPr>
            <a:r>
              <a:rPr lang="pt-PT" sz="1800" smtClean="0"/>
              <a:t>Por um </a:t>
            </a:r>
            <a:r>
              <a:rPr lang="pt-PT" sz="1800" b="1" i="1" smtClean="0"/>
              <a:t>limite máximo dos recursos próprios -</a:t>
            </a:r>
            <a:r>
              <a:rPr lang="pt-PT" sz="1800" smtClean="0"/>
              <a:t>  1,24% do RNB da União para </a:t>
            </a:r>
            <a:r>
              <a:rPr lang="pt-PT" sz="1800" b="1" smtClean="0"/>
              <a:t>pagamentos</a:t>
            </a:r>
            <a:r>
              <a:rPr lang="pt-PT" sz="1800" smtClean="0"/>
              <a:t> efectuados a partir do orçamento comunitário (cerca de 293 euros por cidadão da UE)</a:t>
            </a:r>
          </a:p>
          <a:p>
            <a:pPr marL="365125" indent="-255588" eaLnBrk="1" hangingPunct="1">
              <a:lnSpc>
                <a:spcPct val="80000"/>
              </a:lnSpc>
            </a:pPr>
            <a:endParaRPr lang="pt-PT" sz="1800" smtClean="0"/>
          </a:p>
          <a:p>
            <a:pPr marL="365125" indent="-255588" eaLnBrk="1" hangingPunct="1">
              <a:lnSpc>
                <a:spcPct val="80000"/>
              </a:lnSpc>
            </a:pPr>
            <a:r>
              <a:rPr lang="pt-PT" sz="1800" smtClean="0"/>
              <a:t>Por um Quadro Financeiro Plurianual</a:t>
            </a:r>
          </a:p>
          <a:p>
            <a:pPr marL="365125" indent="-255588" eaLnBrk="1" hangingPunct="1">
              <a:lnSpc>
                <a:spcPct val="80000"/>
              </a:lnSpc>
            </a:pPr>
            <a:endParaRPr lang="pt-PT" sz="1800" smtClean="0"/>
          </a:p>
          <a:p>
            <a:pPr marL="365125" indent="-25558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800" smtClean="0"/>
              <a:t>Nota: A carta dos seis assinada em Dezembro de 2003 , pela</a:t>
            </a:r>
          </a:p>
          <a:p>
            <a:pPr marL="365125" indent="-25558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800" smtClean="0"/>
              <a:t>Alemanha, França, Reino Unido, Áustria, Suécia, Holanda, propôs</a:t>
            </a:r>
          </a:p>
          <a:p>
            <a:pPr marL="365125" indent="-25558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800" smtClean="0"/>
              <a:t>1% do PIB como limite do orçamento.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Orçamento da UE</a:t>
            </a:r>
            <a:endParaRPr lang="en-GB" smtClean="0"/>
          </a:p>
        </p:txBody>
      </p:sp>
      <p:sp>
        <p:nvSpPr>
          <p:cNvPr id="48130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PT" smtClean="0"/>
              <a:t>Portugal</a:t>
            </a:r>
            <a:endParaRPr lang="en-GB" smtClean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4915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6232EB8-20B0-43D4-AFEB-317A3C7288D5}" type="slidenum">
              <a:rPr lang="en-GB" smtClean="0"/>
              <a:pPr/>
              <a:t>21</a:t>
            </a:fld>
            <a:endParaRPr lang="en-GB" smtClean="0"/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2"/>
          <a:srcRect l="24818" t="21941" r="13463" b="55615"/>
          <a:stretch>
            <a:fillRect/>
          </a:stretch>
        </p:blipFill>
        <p:spPr bwMode="auto">
          <a:xfrm>
            <a:off x="395288" y="1989138"/>
            <a:ext cx="8748712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Rectangle 6"/>
          <p:cNvSpPr>
            <a:spLocks noChangeArrowheads="1"/>
          </p:cNvSpPr>
          <p:nvPr/>
        </p:nvSpPr>
        <p:spPr bwMode="auto">
          <a:xfrm>
            <a:off x="395288" y="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Portugal e o Orçamento da UE </a:t>
            </a:r>
            <a:r>
              <a:rPr lang="pt-PT" sz="3200">
                <a:solidFill>
                  <a:schemeClr val="tx2"/>
                </a:solidFill>
                <a:latin typeface="Garamond" pitchFamily="18" charset="0"/>
              </a:rPr>
              <a:t>(2010)</a:t>
            </a:r>
            <a:endParaRPr lang="en-GB" sz="320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49157" name="Text Box 7"/>
          <p:cNvSpPr txBox="1">
            <a:spLocks noChangeArrowheads="1"/>
          </p:cNvSpPr>
          <p:nvPr/>
        </p:nvSpPr>
        <p:spPr bwMode="auto">
          <a:xfrm>
            <a:off x="250825" y="5229225"/>
            <a:ext cx="8742363" cy="641350"/>
          </a:xfrm>
          <a:prstGeom prst="rect">
            <a:avLst/>
          </a:prstGeom>
          <a:solidFill>
            <a:srgbClr val="6699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/>
              <a:t>Em 2010 Portugal recebeu do orçamento da União o valor de 4.378,8 M€ e contribuiu com 1.759,3M€</a:t>
            </a:r>
            <a:endParaRPr lang="en-GB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5017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495F6E-0D63-4C24-AC3B-919CC79FDE6C}" type="slidenum">
              <a:rPr lang="en-GB" smtClean="0"/>
              <a:pPr/>
              <a:t>22</a:t>
            </a:fld>
            <a:endParaRPr lang="en-GB" smtClean="0"/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2"/>
          <a:srcRect l="24818" t="46582" r="14972" b="15755"/>
          <a:stretch>
            <a:fillRect/>
          </a:stretch>
        </p:blipFill>
        <p:spPr bwMode="auto">
          <a:xfrm>
            <a:off x="323850" y="1628775"/>
            <a:ext cx="8675688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95288" y="5373688"/>
            <a:ext cx="85693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400"/>
              <a:t>O orçamento da UE aumentou 42% entre 1999 e 2009, período durante o qual foram integrados 12 novos Estados-Membros. Os orçamentos nacionais aumentaram mais do que o orçamento comunitário, com excepção da Suécia, Alemanha e Áustria</a:t>
            </a:r>
            <a:endParaRPr lang="en-GB" sz="1400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395288" y="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Orçamento da UE - Portugal 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PT" smtClean="0"/>
              <a:t>A guia das próximas perspectivas financeiras</a:t>
            </a:r>
            <a:endParaRPr lang="en-GB" smtClean="0"/>
          </a:p>
        </p:txBody>
      </p:sp>
      <p:sp>
        <p:nvSpPr>
          <p:cNvPr id="51202" name="Rectangle 9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Estratégia Europa 2020</a:t>
            </a:r>
            <a:endParaRPr lang="en-GB" smtClean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532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E7AADF4-83C2-4226-9B02-7E0145A6762C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3251" name="Rectangle 49"/>
          <p:cNvSpPr>
            <a:spLocks noChangeArrowheads="1"/>
          </p:cNvSpPr>
          <p:nvPr/>
        </p:nvSpPr>
        <p:spPr bwMode="auto">
          <a:xfrm>
            <a:off x="3276600" y="5949950"/>
            <a:ext cx="25908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252" name="Rectangle 25"/>
          <p:cNvSpPr>
            <a:spLocks noChangeArrowheads="1"/>
          </p:cNvSpPr>
          <p:nvPr/>
        </p:nvSpPr>
        <p:spPr bwMode="auto">
          <a:xfrm>
            <a:off x="395288" y="908050"/>
            <a:ext cx="8280400" cy="1152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76" name="AutoShape 44"/>
          <p:cNvSpPr>
            <a:spLocks noChangeArrowheads="1"/>
          </p:cNvSpPr>
          <p:nvPr/>
        </p:nvSpPr>
        <p:spPr bwMode="auto">
          <a:xfrm>
            <a:off x="287338" y="692150"/>
            <a:ext cx="5329237" cy="5976938"/>
          </a:xfrm>
          <a:prstGeom prst="roundRect">
            <a:avLst>
              <a:gd name="adj" fmla="val 15222"/>
            </a:avLst>
          </a:prstGeom>
          <a:solidFill>
            <a:schemeClr val="folHlink">
              <a:alpha val="30196"/>
            </a:schemeClr>
          </a:solidFill>
          <a:ln w="508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pt-BR">
              <a:latin typeface="Arial" charset="0"/>
            </a:endParaRPr>
          </a:p>
        </p:txBody>
      </p:sp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5903913" y="620713"/>
            <a:ext cx="3168650" cy="6048375"/>
            <a:chOff x="3696" y="391"/>
            <a:chExt cx="1996" cy="3810"/>
          </a:xfrm>
        </p:grpSpPr>
        <p:sp>
          <p:nvSpPr>
            <p:cNvPr id="53274" name="AutoShape 31"/>
            <p:cNvSpPr>
              <a:spLocks noChangeArrowheads="1"/>
            </p:cNvSpPr>
            <p:nvPr/>
          </p:nvSpPr>
          <p:spPr bwMode="auto">
            <a:xfrm>
              <a:off x="3696" y="391"/>
              <a:ext cx="1996" cy="3810"/>
            </a:xfrm>
            <a:prstGeom prst="roundRect">
              <a:avLst>
                <a:gd name="adj" fmla="val 16667"/>
              </a:avLst>
            </a:prstGeom>
            <a:solidFill>
              <a:schemeClr val="folHlink">
                <a:alpha val="30196"/>
              </a:schemeClr>
            </a:solidFill>
            <a:ln w="508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>
                <a:latin typeface="Arial" charset="0"/>
              </a:endParaRPr>
            </a:p>
          </p:txBody>
        </p:sp>
        <p:sp>
          <p:nvSpPr>
            <p:cNvPr id="53275" name="Text Box 53"/>
            <p:cNvSpPr txBox="1">
              <a:spLocks noChangeArrowheads="1"/>
            </p:cNvSpPr>
            <p:nvPr/>
          </p:nvSpPr>
          <p:spPr bwMode="auto">
            <a:xfrm>
              <a:off x="3923" y="482"/>
              <a:ext cx="1588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t-BR" b="1">
                  <a:solidFill>
                    <a:srgbClr val="384E64"/>
                  </a:solidFill>
                  <a:latin typeface="Arial" charset="0"/>
                </a:rPr>
                <a:t>5 Objectivos</a:t>
              </a:r>
            </a:p>
            <a:p>
              <a:pPr>
                <a:spcBef>
                  <a:spcPct val="50000"/>
                </a:spcBef>
              </a:pPr>
              <a:endParaRPr lang="en-GB">
                <a:latin typeface="Arial" charset="0"/>
              </a:endParaRPr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431800" y="3068638"/>
            <a:ext cx="2736850" cy="3573462"/>
            <a:chOff x="249" y="1933"/>
            <a:chExt cx="1724" cy="2251"/>
          </a:xfrm>
        </p:grpSpPr>
        <p:sp>
          <p:nvSpPr>
            <p:cNvPr id="53272" name="AutoShape 21"/>
            <p:cNvSpPr>
              <a:spLocks noChangeArrowheads="1"/>
            </p:cNvSpPr>
            <p:nvPr/>
          </p:nvSpPr>
          <p:spPr bwMode="auto">
            <a:xfrm>
              <a:off x="249" y="1961"/>
              <a:ext cx="1724" cy="2223"/>
            </a:xfrm>
            <a:prstGeom prst="roundRect">
              <a:avLst>
                <a:gd name="adj" fmla="val 16667"/>
              </a:avLst>
            </a:prstGeom>
            <a:solidFill>
              <a:schemeClr val="folHlink">
                <a:alpha val="18823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pt-BR">
                <a:latin typeface="Arial" charset="0"/>
              </a:endParaRPr>
            </a:p>
          </p:txBody>
        </p:sp>
        <p:sp>
          <p:nvSpPr>
            <p:cNvPr id="53273" name="Text Box 26"/>
            <p:cNvSpPr txBox="1">
              <a:spLocks noChangeArrowheads="1"/>
            </p:cNvSpPr>
            <p:nvPr/>
          </p:nvSpPr>
          <p:spPr bwMode="auto">
            <a:xfrm>
              <a:off x="294" y="1933"/>
              <a:ext cx="1679" cy="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t-PT" sz="2400" b="1">
                  <a:solidFill>
                    <a:srgbClr val="384E64"/>
                  </a:solidFill>
                  <a:latin typeface="Arial" charset="0"/>
                </a:rPr>
                <a:t>7 Iniciativas</a:t>
              </a:r>
              <a:r>
                <a:rPr lang="pt-PT">
                  <a:latin typeface="Arial" charset="0"/>
                </a:rPr>
                <a:t> </a:t>
              </a:r>
              <a:r>
                <a:rPr lang="pt-PT" sz="2400" b="1">
                  <a:solidFill>
                    <a:srgbClr val="384E64"/>
                  </a:solidFill>
                  <a:latin typeface="Arial" charset="0"/>
                </a:rPr>
                <a:t>Emblemáticas</a:t>
              </a:r>
            </a:p>
            <a:p>
              <a:endParaRPr lang="en-GB">
                <a:latin typeface="Arial" charset="0"/>
              </a:endParaRPr>
            </a:p>
          </p:txBody>
        </p:sp>
      </p:grpSp>
      <p:sp>
        <p:nvSpPr>
          <p:cNvPr id="95280" name="AutoShape 48"/>
          <p:cNvSpPr>
            <a:spLocks noChangeArrowheads="1"/>
          </p:cNvSpPr>
          <p:nvPr/>
        </p:nvSpPr>
        <p:spPr bwMode="auto">
          <a:xfrm>
            <a:off x="3671888" y="4652963"/>
            <a:ext cx="1944687" cy="1655762"/>
          </a:xfrm>
          <a:prstGeom prst="roundRect">
            <a:avLst>
              <a:gd name="adj" fmla="val 16667"/>
            </a:avLst>
          </a:prstGeom>
          <a:solidFill>
            <a:schemeClr val="folHlink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>
              <a:latin typeface="Arial" charset="0"/>
            </a:endParaRPr>
          </a:p>
        </p:txBody>
      </p:sp>
      <p:sp>
        <p:nvSpPr>
          <p:cNvPr id="53257" name="Rectangle 2"/>
          <p:cNvSpPr>
            <a:spLocks noChangeArrowheads="1"/>
          </p:cNvSpPr>
          <p:nvPr/>
        </p:nvSpPr>
        <p:spPr bwMode="auto">
          <a:xfrm>
            <a:off x="504825" y="-242888"/>
            <a:ext cx="8229600" cy="113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Estratégia Europa 2020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  <p:grpSp>
        <p:nvGrpSpPr>
          <p:cNvPr id="4" name="Group 50"/>
          <p:cNvGrpSpPr>
            <a:grpSpLocks/>
          </p:cNvGrpSpPr>
          <p:nvPr/>
        </p:nvGrpSpPr>
        <p:grpSpPr bwMode="auto">
          <a:xfrm>
            <a:off x="1287463" y="692150"/>
            <a:ext cx="3465512" cy="2411413"/>
            <a:chOff x="788" y="436"/>
            <a:chExt cx="2183" cy="1519"/>
          </a:xfrm>
        </p:grpSpPr>
        <p:sp>
          <p:nvSpPr>
            <p:cNvPr id="53270" name="AutoShape 14"/>
            <p:cNvSpPr>
              <a:spLocks noChangeArrowheads="1"/>
            </p:cNvSpPr>
            <p:nvPr/>
          </p:nvSpPr>
          <p:spPr bwMode="auto">
            <a:xfrm>
              <a:off x="792" y="436"/>
              <a:ext cx="2179" cy="1519"/>
            </a:xfrm>
            <a:prstGeom prst="flowChartAlternateProcess">
              <a:avLst/>
            </a:prstGeom>
            <a:solidFill>
              <a:schemeClr val="folHlink">
                <a:alpha val="16078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>
                <a:latin typeface="Arial" charset="0"/>
              </a:endParaRPr>
            </a:p>
          </p:txBody>
        </p:sp>
        <p:sp>
          <p:nvSpPr>
            <p:cNvPr id="53271" name="Text Box 15"/>
            <p:cNvSpPr txBox="1">
              <a:spLocks noChangeArrowheads="1"/>
            </p:cNvSpPr>
            <p:nvPr/>
          </p:nvSpPr>
          <p:spPr bwMode="auto">
            <a:xfrm>
              <a:off x="788" y="1659"/>
              <a:ext cx="2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t-PT" sz="2400" b="1">
                  <a:solidFill>
                    <a:srgbClr val="384E64"/>
                  </a:solidFill>
                  <a:latin typeface="Arial" charset="0"/>
                </a:rPr>
                <a:t>3 Prioridades</a:t>
              </a:r>
              <a:endParaRPr lang="en-GB" sz="2400" b="1">
                <a:solidFill>
                  <a:srgbClr val="384E64"/>
                </a:solidFill>
                <a:latin typeface="Arial" charset="0"/>
              </a:endParaRPr>
            </a:p>
          </p:txBody>
        </p:sp>
      </p:grpSp>
      <p:sp>
        <p:nvSpPr>
          <p:cNvPr id="95237" name="Oval 5"/>
          <p:cNvSpPr>
            <a:spLocks noChangeArrowheads="1"/>
          </p:cNvSpPr>
          <p:nvPr/>
        </p:nvSpPr>
        <p:spPr bwMode="auto">
          <a:xfrm>
            <a:off x="1835150" y="1484313"/>
            <a:ext cx="1212850" cy="1079500"/>
          </a:xfrm>
          <a:prstGeom prst="ellipse">
            <a:avLst/>
          </a:prstGeom>
          <a:solidFill>
            <a:srgbClr val="3333CC">
              <a:alpha val="43137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>
                <a:latin typeface="Arial" charset="0"/>
              </a:rPr>
              <a:t>Crescimento</a:t>
            </a:r>
          </a:p>
          <a:p>
            <a:pPr algn="ctr"/>
            <a:r>
              <a:rPr lang="pt-PT" sz="1200" b="1">
                <a:latin typeface="Arial" charset="0"/>
              </a:rPr>
              <a:t>Inteligente</a:t>
            </a:r>
            <a:endParaRPr lang="en-GB" sz="1200" b="1">
              <a:latin typeface="Arial" charset="0"/>
            </a:endParaRPr>
          </a:p>
        </p:txBody>
      </p:sp>
      <p:sp>
        <p:nvSpPr>
          <p:cNvPr id="95239" name="Oval 7"/>
          <p:cNvSpPr>
            <a:spLocks noChangeArrowheads="1"/>
          </p:cNvSpPr>
          <p:nvPr/>
        </p:nvSpPr>
        <p:spPr bwMode="auto">
          <a:xfrm>
            <a:off x="2384425" y="735013"/>
            <a:ext cx="1209675" cy="1077912"/>
          </a:xfrm>
          <a:prstGeom prst="ellipse">
            <a:avLst/>
          </a:prstGeom>
          <a:solidFill>
            <a:schemeClr val="accent1">
              <a:alpha val="4784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>
                <a:latin typeface="Arial" charset="0"/>
              </a:rPr>
              <a:t>Crescimento</a:t>
            </a:r>
          </a:p>
          <a:p>
            <a:pPr algn="ctr"/>
            <a:r>
              <a:rPr lang="pt-PT" sz="1200" b="1">
                <a:latin typeface="Arial" charset="0"/>
              </a:rPr>
              <a:t>Sustentável</a:t>
            </a:r>
            <a:endParaRPr lang="en-GB" sz="1200" b="1">
              <a:latin typeface="Arial" charset="0"/>
            </a:endParaRPr>
          </a:p>
        </p:txBody>
      </p:sp>
      <p:sp>
        <p:nvSpPr>
          <p:cNvPr id="95238" name="Oval 6"/>
          <p:cNvSpPr>
            <a:spLocks noChangeArrowheads="1"/>
          </p:cNvSpPr>
          <p:nvPr/>
        </p:nvSpPr>
        <p:spPr bwMode="auto">
          <a:xfrm>
            <a:off x="2916238" y="1484313"/>
            <a:ext cx="1209675" cy="1077912"/>
          </a:xfrm>
          <a:prstGeom prst="ellipse">
            <a:avLst/>
          </a:prstGeom>
          <a:solidFill>
            <a:schemeClr val="folHlink">
              <a:alpha val="5686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>
                <a:latin typeface="Arial" charset="0"/>
              </a:rPr>
              <a:t>Crescimento</a:t>
            </a:r>
          </a:p>
          <a:p>
            <a:pPr algn="ctr"/>
            <a:r>
              <a:rPr lang="pt-PT" sz="1200" b="1">
                <a:latin typeface="Arial" charset="0"/>
              </a:rPr>
              <a:t>Inclusivo</a:t>
            </a:r>
            <a:endParaRPr lang="en-GB" sz="1200" b="1">
              <a:latin typeface="Arial" charset="0"/>
            </a:endParaRPr>
          </a:p>
        </p:txBody>
      </p:sp>
      <p:sp>
        <p:nvSpPr>
          <p:cNvPr id="95252" name="Rectangle 20"/>
          <p:cNvSpPr>
            <a:spLocks noChangeArrowheads="1"/>
          </p:cNvSpPr>
          <p:nvPr/>
        </p:nvSpPr>
        <p:spPr bwMode="auto">
          <a:xfrm>
            <a:off x="431800" y="3905250"/>
            <a:ext cx="2879725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pt-BR" sz="1200" b="1">
                <a:solidFill>
                  <a:srgbClr val="9933FF"/>
                </a:solidFill>
                <a:latin typeface="Arial" charset="0"/>
              </a:rPr>
              <a:t>Agenda Digital para a Europa   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pt-BR" sz="1200" b="1">
                <a:solidFill>
                  <a:srgbClr val="9933FF"/>
                </a:solidFill>
                <a:latin typeface="Arial" charset="0"/>
              </a:rPr>
              <a:t>União da Inovação   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pt-BR" sz="1200" b="1">
                <a:solidFill>
                  <a:srgbClr val="9933FF"/>
                </a:solidFill>
                <a:latin typeface="Arial" charset="0"/>
              </a:rPr>
              <a:t>Juventude em movimento</a:t>
            </a:r>
            <a:r>
              <a:rPr lang="pt-BR" sz="1200" b="1">
                <a:latin typeface="Arial" charset="0"/>
              </a:rPr>
              <a:t>     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pt-BR" sz="1200" b="1">
                <a:solidFill>
                  <a:schemeClr val="accent1"/>
                </a:solidFill>
                <a:latin typeface="Arial" charset="0"/>
              </a:rPr>
              <a:t>Uma Europa eficiente em termos de recursos   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pt-BR" sz="1200" b="1">
                <a:solidFill>
                  <a:schemeClr val="accent1"/>
                </a:solidFill>
                <a:latin typeface="Arial" charset="0"/>
              </a:rPr>
              <a:t>Uma política industrial para a era da globalização</a:t>
            </a:r>
            <a:r>
              <a:rPr lang="pt-BR" sz="1200" b="1">
                <a:latin typeface="Arial" charset="0"/>
              </a:rPr>
              <a:t>       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pt-BR" sz="1200" b="1">
                <a:solidFill>
                  <a:schemeClr val="folHlink"/>
                </a:solidFill>
                <a:latin typeface="Arial" charset="0"/>
              </a:rPr>
              <a:t>Agenda para Novas Competências e Empregos 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pt-BR" sz="1200" b="1">
                <a:solidFill>
                  <a:schemeClr val="folHlink"/>
                </a:solidFill>
                <a:latin typeface="Arial" charset="0"/>
              </a:rPr>
              <a:t>Plataforma europeia contra a pobreza</a:t>
            </a:r>
            <a:r>
              <a:rPr lang="pt-BR" sz="1400">
                <a:solidFill>
                  <a:srgbClr val="FFCC00"/>
                </a:solidFill>
                <a:latin typeface="Arial" charset="0"/>
              </a:rPr>
              <a:t> </a:t>
            </a:r>
          </a:p>
        </p:txBody>
      </p:sp>
      <p:sp>
        <p:nvSpPr>
          <p:cNvPr id="95260" name="Rectangle 28"/>
          <p:cNvSpPr>
            <a:spLocks noChangeArrowheads="1"/>
          </p:cNvSpPr>
          <p:nvPr/>
        </p:nvSpPr>
        <p:spPr bwMode="auto">
          <a:xfrm>
            <a:off x="5903913" y="1125538"/>
            <a:ext cx="30988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1400" b="1">
                <a:latin typeface="Arial" charset="0"/>
              </a:rPr>
              <a:t>1. Emprego</a:t>
            </a:r>
            <a:r>
              <a:rPr lang="pt-BR" sz="1400"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pt-BR" sz="1200">
                <a:latin typeface="Arial" charset="0"/>
              </a:rPr>
              <a:t>-</a:t>
            </a:r>
            <a:r>
              <a:rPr lang="pt-BR" sz="1200" b="1">
                <a:latin typeface="Arial" charset="0"/>
              </a:rPr>
              <a:t>aumentar</a:t>
            </a:r>
            <a:r>
              <a:rPr lang="pt-BR" sz="1200">
                <a:latin typeface="Arial" charset="0"/>
              </a:rPr>
              <a:t> para </a:t>
            </a:r>
            <a:r>
              <a:rPr lang="pt-BR" sz="1200" b="1">
                <a:latin typeface="Arial" charset="0"/>
              </a:rPr>
              <a:t>75% a taxa de emprego</a:t>
            </a:r>
            <a:r>
              <a:rPr lang="pt-BR" sz="1200">
                <a:latin typeface="Arial" charset="0"/>
              </a:rPr>
              <a:t> na faixa etária dos </a:t>
            </a:r>
            <a:r>
              <a:rPr lang="pt-BR" sz="1200" b="1">
                <a:latin typeface="Arial" charset="0"/>
              </a:rPr>
              <a:t>20-64 anos</a:t>
            </a:r>
          </a:p>
          <a:p>
            <a:pPr>
              <a:spcBef>
                <a:spcPct val="50000"/>
              </a:spcBef>
            </a:pPr>
            <a:r>
              <a:rPr lang="pt-BR" sz="1400" b="1">
                <a:latin typeface="Arial" charset="0"/>
              </a:rPr>
              <a:t>2. I&amp;D e inovação</a:t>
            </a:r>
            <a:r>
              <a:rPr lang="pt-BR" sz="1400"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pt-BR" sz="1200">
                <a:latin typeface="Arial" charset="0"/>
              </a:rPr>
              <a:t>-</a:t>
            </a:r>
            <a:r>
              <a:rPr lang="pt-BR" sz="1200" b="1">
                <a:latin typeface="Arial" charset="0"/>
              </a:rPr>
              <a:t>3% do PIB da UE</a:t>
            </a:r>
            <a:r>
              <a:rPr lang="pt-BR" sz="1200">
                <a:latin typeface="Arial" charset="0"/>
              </a:rPr>
              <a:t> deve ser investido em I&amp;D </a:t>
            </a:r>
          </a:p>
          <a:p>
            <a:pPr>
              <a:spcBef>
                <a:spcPct val="50000"/>
              </a:spcBef>
            </a:pPr>
            <a:r>
              <a:rPr lang="pt-BR" sz="1400" b="1">
                <a:latin typeface="Arial" charset="0"/>
              </a:rPr>
              <a:t>3. Alterações climáticas e energia</a:t>
            </a:r>
            <a:r>
              <a:rPr lang="pt-BR" sz="1200" b="1">
                <a:latin typeface="Arial" charset="0"/>
              </a:rPr>
              <a:t> </a:t>
            </a:r>
            <a:endParaRPr lang="pt-BR" sz="1200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pt-BR" sz="1200">
                <a:latin typeface="Arial" charset="0"/>
              </a:rPr>
              <a:t>Redução em </a:t>
            </a:r>
            <a:r>
              <a:rPr lang="pt-BR" sz="1200" b="1">
                <a:latin typeface="Arial" charset="0"/>
              </a:rPr>
              <a:t>20% das emissões de gases</a:t>
            </a:r>
            <a:r>
              <a:rPr lang="pt-BR" sz="1200">
                <a:latin typeface="Arial" charset="0"/>
              </a:rPr>
              <a:t> com efeito de estufa)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pt-BR" sz="1200">
                <a:latin typeface="Arial" charset="0"/>
              </a:rPr>
              <a:t>obter </a:t>
            </a:r>
            <a:r>
              <a:rPr lang="pt-BR" sz="1200" b="1">
                <a:latin typeface="Arial" charset="0"/>
              </a:rPr>
              <a:t>20% da energia</a:t>
            </a:r>
            <a:r>
              <a:rPr lang="pt-BR" sz="1200">
                <a:latin typeface="Arial" charset="0"/>
              </a:rPr>
              <a:t> a partir de fontes renováveis </a:t>
            </a:r>
          </a:p>
          <a:p>
            <a:pPr>
              <a:spcBef>
                <a:spcPct val="50000"/>
              </a:spcBef>
            </a:pPr>
            <a:r>
              <a:rPr lang="pt-BR" sz="1200">
                <a:latin typeface="Arial" charset="0"/>
              </a:rPr>
              <a:t>- aumentar em </a:t>
            </a:r>
            <a:r>
              <a:rPr lang="pt-BR" sz="1200" b="1">
                <a:latin typeface="Arial" charset="0"/>
              </a:rPr>
              <a:t>20% a eficiência energética</a:t>
            </a:r>
            <a:r>
              <a:rPr lang="pt-BR" sz="1200"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pt-BR" sz="1400" b="1">
                <a:latin typeface="Arial" charset="0"/>
              </a:rPr>
              <a:t>4. Educação</a:t>
            </a:r>
            <a:r>
              <a:rPr lang="pt-BR" sz="1200" b="1"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pt-BR" sz="1200">
                <a:latin typeface="Arial" charset="0"/>
              </a:rPr>
              <a:t>-reduzir as taxas de </a:t>
            </a:r>
            <a:r>
              <a:rPr lang="pt-BR" sz="1200" b="1">
                <a:latin typeface="Arial" charset="0"/>
              </a:rPr>
              <a:t>abandono escolar</a:t>
            </a:r>
            <a:r>
              <a:rPr lang="pt-BR" sz="1200">
                <a:latin typeface="Arial" charset="0"/>
              </a:rPr>
              <a:t> para níveis abaixo dos </a:t>
            </a:r>
            <a:r>
              <a:rPr lang="pt-BR" sz="1200" b="1">
                <a:latin typeface="Arial" charset="0"/>
              </a:rPr>
              <a:t>10% </a:t>
            </a:r>
          </a:p>
          <a:p>
            <a:pPr>
              <a:spcBef>
                <a:spcPct val="50000"/>
              </a:spcBef>
            </a:pPr>
            <a:r>
              <a:rPr lang="pt-BR" sz="1200">
                <a:latin typeface="Arial" charset="0"/>
              </a:rPr>
              <a:t>-</a:t>
            </a:r>
            <a:r>
              <a:rPr lang="pt-BR" sz="1200" b="1">
                <a:latin typeface="Arial" charset="0"/>
              </a:rPr>
              <a:t>40 %</a:t>
            </a:r>
            <a:r>
              <a:rPr lang="pt-BR" sz="1200">
                <a:latin typeface="Arial" charset="0"/>
              </a:rPr>
              <a:t> das </a:t>
            </a:r>
            <a:r>
              <a:rPr lang="pt-BR" sz="1200" b="1">
                <a:latin typeface="Arial" charset="0"/>
              </a:rPr>
              <a:t>novas gerações</a:t>
            </a:r>
            <a:r>
              <a:rPr lang="pt-BR" sz="1200">
                <a:latin typeface="Arial" charset="0"/>
              </a:rPr>
              <a:t> devem dispor de um </a:t>
            </a:r>
            <a:r>
              <a:rPr lang="pt-BR" sz="1200" b="1">
                <a:latin typeface="Arial" charset="0"/>
              </a:rPr>
              <a:t>diploma de ensino</a:t>
            </a:r>
            <a:r>
              <a:rPr lang="pt-BR" sz="1200"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pt-BR" sz="1400" b="1">
                <a:latin typeface="Arial" charset="0"/>
              </a:rPr>
              <a:t>5. Pobreza e exclusão social </a:t>
            </a:r>
          </a:p>
          <a:p>
            <a:pPr>
              <a:spcBef>
                <a:spcPct val="50000"/>
              </a:spcBef>
            </a:pPr>
            <a:r>
              <a:rPr lang="pt-BR" sz="1200">
                <a:latin typeface="Arial" charset="0"/>
              </a:rPr>
              <a:t>- </a:t>
            </a:r>
            <a:r>
              <a:rPr lang="pt-BR" sz="1200" b="1">
                <a:latin typeface="Arial" charset="0"/>
              </a:rPr>
              <a:t>20 milhões</a:t>
            </a:r>
            <a:r>
              <a:rPr lang="pt-BR" sz="1200">
                <a:latin typeface="Arial" charset="0"/>
              </a:rPr>
              <a:t> de pessoas devem deixar de estar sujeitas ao </a:t>
            </a:r>
            <a:r>
              <a:rPr lang="pt-BR" sz="1200" b="1">
                <a:latin typeface="Arial" charset="0"/>
              </a:rPr>
              <a:t>risco de pobreza</a:t>
            </a:r>
            <a:endParaRPr lang="pt-BR" b="1">
              <a:latin typeface="Arial" charset="0"/>
            </a:endParaRPr>
          </a:p>
        </p:txBody>
      </p:sp>
      <p:sp>
        <p:nvSpPr>
          <p:cNvPr id="95267" name="AutoShape 35"/>
          <p:cNvSpPr>
            <a:spLocks noChangeArrowheads="1"/>
          </p:cNvSpPr>
          <p:nvPr/>
        </p:nvSpPr>
        <p:spPr bwMode="auto">
          <a:xfrm rot="-10424215">
            <a:off x="6408738" y="188913"/>
            <a:ext cx="431800" cy="819150"/>
          </a:xfrm>
          <a:prstGeom prst="curvedLeftArrow">
            <a:avLst>
              <a:gd name="adj1" fmla="val 37941"/>
              <a:gd name="adj2" fmla="val 75882"/>
              <a:gd name="adj3" fmla="val 33333"/>
            </a:avLst>
          </a:prstGeom>
          <a:gradFill rotWithShape="1">
            <a:gsLst>
              <a:gs pos="0">
                <a:schemeClr val="bg2"/>
              </a:gs>
              <a:gs pos="100000">
                <a:srgbClr val="55555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>
              <a:defRPr/>
            </a:pPr>
            <a:endParaRPr lang="pt-BR">
              <a:latin typeface="Arial" pitchFamily="-1" charset="0"/>
              <a:ea typeface="+mn-ea"/>
              <a:cs typeface="+mn-cs"/>
            </a:endParaRPr>
          </a:p>
        </p:txBody>
      </p:sp>
      <p:sp>
        <p:nvSpPr>
          <p:cNvPr id="95268" name="Text Box 36"/>
          <p:cNvSpPr txBox="1">
            <a:spLocks noChangeArrowheads="1"/>
          </p:cNvSpPr>
          <p:nvPr/>
        </p:nvSpPr>
        <p:spPr bwMode="auto">
          <a:xfrm>
            <a:off x="7092950" y="115888"/>
            <a:ext cx="2087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400" b="1">
                <a:solidFill>
                  <a:srgbClr val="384E64"/>
                </a:solidFill>
                <a:latin typeface="Arial" charset="0"/>
              </a:rPr>
              <a:t>2020</a:t>
            </a:r>
            <a:endParaRPr lang="en-GB" sz="2400" b="1">
              <a:solidFill>
                <a:srgbClr val="384E64"/>
              </a:solidFill>
              <a:latin typeface="Arial" charset="0"/>
            </a:endParaRPr>
          </a:p>
        </p:txBody>
      </p: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3095625" y="4797425"/>
            <a:ext cx="2593975" cy="1239838"/>
            <a:chOff x="1927" y="3012"/>
            <a:chExt cx="1634" cy="781"/>
          </a:xfrm>
        </p:grpSpPr>
        <p:sp>
          <p:nvSpPr>
            <p:cNvPr id="53268" name="Text Box 46"/>
            <p:cNvSpPr txBox="1">
              <a:spLocks noChangeArrowheads="1"/>
            </p:cNvSpPr>
            <p:nvPr/>
          </p:nvSpPr>
          <p:spPr bwMode="auto">
            <a:xfrm>
              <a:off x="1927" y="3012"/>
              <a:ext cx="544" cy="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t-PT" sz="6600" b="1">
                  <a:solidFill>
                    <a:srgbClr val="274E75"/>
                  </a:solidFill>
                  <a:latin typeface="Arial" charset="0"/>
                </a:rPr>
                <a:t>+</a:t>
              </a:r>
              <a:endParaRPr lang="en-GB" sz="6600" b="1">
                <a:solidFill>
                  <a:srgbClr val="274E75"/>
                </a:solidFill>
                <a:latin typeface="Arial" charset="0"/>
              </a:endParaRPr>
            </a:p>
          </p:txBody>
        </p:sp>
        <p:sp>
          <p:nvSpPr>
            <p:cNvPr id="53269" name="Rectangle 47"/>
            <p:cNvSpPr>
              <a:spLocks noChangeArrowheads="1"/>
            </p:cNvSpPr>
            <p:nvPr/>
          </p:nvSpPr>
          <p:spPr bwMode="auto">
            <a:xfrm>
              <a:off x="2245" y="3045"/>
              <a:ext cx="1316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2400" b="1">
                  <a:solidFill>
                    <a:srgbClr val="384E64"/>
                  </a:solidFill>
                  <a:latin typeface="Arial" charset="0"/>
                </a:rPr>
                <a:t>Iniciativas dos Estados Membro</a:t>
              </a:r>
            </a:p>
          </p:txBody>
        </p:sp>
      </p:grpSp>
      <p:sp>
        <p:nvSpPr>
          <p:cNvPr id="95281" name="AutoShape 49"/>
          <p:cNvSpPr>
            <a:spLocks noChangeArrowheads="1"/>
          </p:cNvSpPr>
          <p:nvPr/>
        </p:nvSpPr>
        <p:spPr bwMode="auto">
          <a:xfrm>
            <a:off x="3313113" y="3429000"/>
            <a:ext cx="2665412" cy="10795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73000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BR">
              <a:latin typeface="Arial" pitchFamily="-1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95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5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5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5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5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95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95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5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5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95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95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95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95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95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95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500"/>
                                        <p:tgtEl>
                                          <p:spTgt spid="952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952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952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952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0" dur="500"/>
                                        <p:tgtEl>
                                          <p:spTgt spid="952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5" dur="500"/>
                                        <p:tgtEl>
                                          <p:spTgt spid="952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8" dur="500"/>
                                        <p:tgtEl>
                                          <p:spTgt spid="952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5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5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5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5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0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30" dur="1000" autoRev="1" fill="hold"/>
                                        <p:tgtEl>
                                          <p:spTgt spid="95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6EAF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1" dur="1000" autoRev="1" fill="hold"/>
                                        <p:tgtEl>
                                          <p:spTgt spid="952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6EAF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2" dur="1000" autoRev="1" fill="hold"/>
                                        <p:tgtEl>
                                          <p:spTgt spid="952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6" grpId="0" animBg="1"/>
      <p:bldP spid="95280" grpId="0" animBg="1"/>
      <p:bldP spid="95237" grpId="0" animBg="1"/>
      <p:bldP spid="95239" grpId="0" animBg="1"/>
      <p:bldP spid="95238" grpId="0" animBg="1"/>
      <p:bldP spid="95260" grpId="0" build="p"/>
      <p:bldP spid="95267" grpId="0" animBg="1"/>
      <p:bldP spid="95268" grpId="0"/>
      <p:bldP spid="95268" grpId="1"/>
      <p:bldP spid="9528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552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CB47BEA-BD7C-4BD6-9E28-4841680C9173}" type="slidenum">
              <a:rPr lang="en-GB" smtClean="0"/>
              <a:pPr/>
              <a:t>25</a:t>
            </a:fld>
            <a:endParaRPr lang="en-GB" smtClean="0"/>
          </a:p>
        </p:txBody>
      </p:sp>
      <p:sp>
        <p:nvSpPr>
          <p:cNvPr id="55299" name="Rectangle 70"/>
          <p:cNvSpPr>
            <a:spLocks noChangeArrowheads="1"/>
          </p:cNvSpPr>
          <p:nvPr/>
        </p:nvSpPr>
        <p:spPr bwMode="auto">
          <a:xfrm>
            <a:off x="2268538" y="5734050"/>
            <a:ext cx="4103687" cy="1008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404813"/>
            <a:ext cx="9144000" cy="762000"/>
          </a:xfrm>
        </p:spPr>
        <p:txBody>
          <a:bodyPr anchor="ctr"/>
          <a:lstStyle/>
          <a:p>
            <a:pPr eaLnBrk="1" hangingPunct="1"/>
            <a:r>
              <a:rPr lang="pt-PT" smtClean="0"/>
              <a:t>Metas UE 2020 em Portugal</a:t>
            </a:r>
            <a:endParaRPr lang="en-GB" smtClean="0"/>
          </a:p>
        </p:txBody>
      </p:sp>
      <p:sp>
        <p:nvSpPr>
          <p:cNvPr id="55301" name="AutoShape 5" descr="268293718@15112011-36C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>
              <a:latin typeface="Arial" charset="0"/>
            </a:endParaRPr>
          </a:p>
        </p:txBody>
      </p:sp>
      <p:sp>
        <p:nvSpPr>
          <p:cNvPr id="55302" name="AutoShape 7" descr="268293718@15112011-36C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>
              <a:latin typeface="Arial" charset="0"/>
            </a:endParaRPr>
          </a:p>
        </p:txBody>
      </p:sp>
      <p:sp>
        <p:nvSpPr>
          <p:cNvPr id="55303" name="AutoShape 9" descr="268293718@15112011-36C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>
              <a:latin typeface="Arial" charset="0"/>
            </a:endParaRPr>
          </a:p>
        </p:txBody>
      </p:sp>
      <p:sp>
        <p:nvSpPr>
          <p:cNvPr id="55304" name="AutoShape 11" descr="268293718@15112011-36C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>
              <a:latin typeface="Arial" charset="0"/>
            </a:endParaRPr>
          </a:p>
        </p:txBody>
      </p:sp>
      <p:sp>
        <p:nvSpPr>
          <p:cNvPr id="55305" name="AutoShape 13" descr="268293718@15112011-36C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>
              <a:latin typeface="Arial" charset="0"/>
            </a:endParaRPr>
          </a:p>
        </p:txBody>
      </p:sp>
      <p:graphicFrame>
        <p:nvGraphicFramePr>
          <p:cNvPr id="55355" name="Group 59"/>
          <p:cNvGraphicFramePr>
            <a:graphicFrameLocks noGrp="1"/>
          </p:cNvGraphicFramePr>
          <p:nvPr>
            <p:ph sz="half" idx="4294967295"/>
          </p:nvPr>
        </p:nvGraphicFramePr>
        <p:xfrm>
          <a:off x="1331913" y="1628775"/>
          <a:ext cx="6226175" cy="4683125"/>
        </p:xfrm>
        <a:graphic>
          <a:graphicData uri="http://schemas.openxmlformats.org/drawingml/2006/table">
            <a:tbl>
              <a:tblPr/>
              <a:tblGrid>
                <a:gridCol w="4076700"/>
                <a:gridCol w="2149475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Metas Globais EU 2020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4E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Metas Portugal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4E75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1. Emprego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EE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pt-B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EEFE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aumentar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para </a:t>
                      </a: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75% a taxa de emprego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na faixa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etária dos </a:t>
                      </a: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20-64 anos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EE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75%</a:t>
                      </a:r>
                      <a:endParaRPr kumimoji="0" lang="pt-B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8EEFE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2. I&amp;D e inovação </a:t>
                      </a: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pt-B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3% do PIB da UE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deve ser investido em I&amp;D 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2,7-3,3%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3. Alterações climáticas e energia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pt-B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Redução em </a:t>
                      </a: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20% das emissões de gases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com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efeito de estufa) 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1%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obter </a:t>
                      </a: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20% da energia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a partir de fontes renováveis</a:t>
                      </a: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31%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aumentar em </a:t>
                      </a: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20% a eficiência energética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 (368Mtoe)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6,0 Mtoe (reduzir)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4. Educação </a:t>
                      </a: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pt-B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FF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reduzir as taxas de </a:t>
                      </a: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abandono escolar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para níveis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abaixo dos </a:t>
                      </a: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10% 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10%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FF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40 %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das </a:t>
                      </a: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novas gerações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devem dispor de um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diploma de ensino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40%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33FF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5. Pobreza e exclusão social</a:t>
                      </a:r>
                      <a:endParaRPr kumimoji="0" lang="en-GB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pt-B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 milhões</a:t>
                      </a: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 de pessoas devem deixar de estar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B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sujeitas ao </a:t>
                      </a:r>
                      <a:r>
                        <a:rPr kumimoji="0" lang="pt-B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risco de pobreza ou 25%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200.000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  <p:sp>
        <p:nvSpPr>
          <p:cNvPr id="55353" name="Text Box 55"/>
          <p:cNvSpPr txBox="1">
            <a:spLocks noChangeArrowheads="1"/>
          </p:cNvSpPr>
          <p:nvPr/>
        </p:nvSpPr>
        <p:spPr bwMode="auto">
          <a:xfrm>
            <a:off x="1331913" y="6261100"/>
            <a:ext cx="3600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600">
                <a:latin typeface="Arial" charset="0"/>
              </a:rPr>
              <a:t>Mtoe = Million tonnes of oil equivalent</a:t>
            </a:r>
            <a:endParaRPr lang="en-US" sz="1600">
              <a:latin typeface="Arial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O próximo QFP</a:t>
            </a:r>
            <a:endParaRPr lang="en-GB" smtClean="0"/>
          </a:p>
        </p:txBody>
      </p:sp>
      <p:sp>
        <p:nvSpPr>
          <p:cNvPr id="57346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PT" smtClean="0"/>
              <a:t>2014-2020</a:t>
            </a:r>
            <a:endParaRPr lang="en-GB" smtClean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5837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DAF47EC-B1F1-45F6-A50A-687A89E7651B}" type="slidenum">
              <a:rPr lang="en-GB" smtClean="0"/>
              <a:pPr/>
              <a:t>27</a:t>
            </a:fld>
            <a:endParaRPr lang="en-GB" smtClean="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r>
              <a:rPr lang="pt-PT" smtClean="0"/>
              <a:t>QFP 2014-2020</a:t>
            </a:r>
            <a:endParaRPr lang="en-GB" smtClean="0"/>
          </a:p>
        </p:txBody>
      </p:sp>
      <p:graphicFrame>
        <p:nvGraphicFramePr>
          <p:cNvPr id="97213" name="Group 957"/>
          <p:cNvGraphicFramePr>
            <a:graphicFrameLocks noGrp="1"/>
          </p:cNvGraphicFramePr>
          <p:nvPr>
            <p:ph idx="4294967295"/>
          </p:nvPr>
        </p:nvGraphicFramePr>
        <p:xfrm>
          <a:off x="755650" y="1557338"/>
          <a:ext cx="8102600" cy="4516437"/>
        </p:xfrm>
        <a:graphic>
          <a:graphicData uri="http://schemas.openxmlformats.org/drawingml/2006/table">
            <a:tbl>
              <a:tblPr/>
              <a:tblGrid>
                <a:gridCol w="363538"/>
                <a:gridCol w="481012"/>
                <a:gridCol w="487363"/>
                <a:gridCol w="479425"/>
                <a:gridCol w="484187"/>
                <a:gridCol w="352425"/>
                <a:gridCol w="88900"/>
                <a:gridCol w="719138"/>
                <a:gridCol w="647700"/>
                <a:gridCol w="720725"/>
                <a:gridCol w="647700"/>
                <a:gridCol w="720725"/>
                <a:gridCol w="576262"/>
                <a:gridCol w="541338"/>
                <a:gridCol w="792162"/>
              </a:tblGrid>
              <a:tr h="336550">
                <a:tc gridSpan="15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Quadro Financeiro 2014 - 2020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(milhões de euros - a preços de 2011)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900">
                <a:tc rowSpan="2" gridSpan="6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Dotações de Autorização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 gridSpan="6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2014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2020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Total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1- Crescimento Inteligente e Inclusivo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64696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66580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68133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69956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71596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73768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76179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490908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incluindo: coesão económica, social e territorial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50468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51543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52542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53609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54798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55955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57105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376020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2 - Crescimento Sustentável - Recursos Naturais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57386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56527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55702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54861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53837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52829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51784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382927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incluindo: Despesas de Mercado e Pagamentos directos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42244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41623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41029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40420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39618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38831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38060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281825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3 - Segurança e Cidadania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2532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2571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2609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2648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2687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2726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2763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18536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4- A UE como protagonista global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9400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9645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9845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9960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10150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10380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10620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70000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838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5- Administração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8542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8679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8796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8943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9073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9225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9371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62629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 gridSpan="7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Total Autorizações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142556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144002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145085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146368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147343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148928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150717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1024999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12725">
                <a:tc gridSpan="7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percentagem no RNB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1,08%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1,07%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1,06%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1,05%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1,05%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1,04%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1,03%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1,05%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14313">
                <a:tc gridSpan="7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Total Pagamentos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133851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141278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135516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138396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142247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142916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137994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972198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212725">
                <a:tc gridSpan="7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percentagem no RNB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1,01%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1,05%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0,99%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1,00%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1,01%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1,00%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0,94%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1,00%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5939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6A5081-B34D-43FA-A6EA-ADD4561EE366}" type="slidenum">
              <a:rPr lang="en-GB" smtClean="0"/>
              <a:pPr/>
              <a:t>28</a:t>
            </a:fld>
            <a:endParaRPr lang="en-GB" smtClean="0"/>
          </a:p>
        </p:txBody>
      </p:sp>
      <p:graphicFrame>
        <p:nvGraphicFramePr>
          <p:cNvPr id="59591" name="Group 199"/>
          <p:cNvGraphicFramePr>
            <a:graphicFrameLocks noGrp="1"/>
          </p:cNvGraphicFramePr>
          <p:nvPr>
            <p:ph idx="4294967295"/>
          </p:nvPr>
        </p:nvGraphicFramePr>
        <p:xfrm>
          <a:off x="869950" y="1628775"/>
          <a:ext cx="7805738" cy="5202238"/>
        </p:xfrm>
        <a:graphic>
          <a:graphicData uri="http://schemas.openxmlformats.org/drawingml/2006/table">
            <a:tbl>
              <a:tblPr/>
              <a:tblGrid>
                <a:gridCol w="2001838"/>
                <a:gridCol w="673100"/>
                <a:gridCol w="669925"/>
                <a:gridCol w="668337"/>
                <a:gridCol w="674688"/>
                <a:gridCol w="668337"/>
                <a:gridCol w="669925"/>
                <a:gridCol w="814388"/>
                <a:gridCol w="965200"/>
              </a:tblGrid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Dotações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2014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2015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2016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2017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2018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2019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2020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Total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2014-2020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Reserva para ajudas de emergência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350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350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350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350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350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350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350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2.450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FEAG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429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429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429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429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429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429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429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3.000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Fundo de Solidariedade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1.000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1.000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1.000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1.000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1.000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1.000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1.000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7.000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Instrumento de flexibilidade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3.500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Reserva para crises agrícolas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3.500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ITER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886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624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299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291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261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232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114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2.707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GMES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834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834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834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834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834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834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834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5.841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EDF ACP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3.271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4.300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4.348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4.407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4.475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4.554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4.644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29.998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EDF OCT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46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46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46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46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46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46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46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321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Fundo para Clima Global e Biodiversidade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p.m.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p.m.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p.m.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p.m.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p.m.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p.m.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p.m.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p.m.</a:t>
                      </a:r>
                    </a:p>
                  </a:txBody>
                  <a:tcPr marL="9452" marR="9452" marT="9452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TOTAL FORA DO QFP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7.815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8.583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8.306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8.357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8.395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8.445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8.416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58.316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2075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TOTAL QFP + FORA DO QFP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150.371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152.585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153.391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154.725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155.739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157.372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159.134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1.083.316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Percentagem do RNB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1.13%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1.13%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1.12%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1.12%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1.11%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1.10%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1.09%</a:t>
                      </a: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/>
                          <a:cs typeface="ＭＳ Ｐゴシック"/>
                        </a:rPr>
                        <a:t>1.11%</a:t>
                      </a:r>
                    </a:p>
                  </a:txBody>
                  <a:tcPr marL="9452" marR="9452" marT="945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3651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9452" marR="9452" marT="945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9587" name="Espaço Reservado para Número de Slide 4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CB97AD4-0BB5-419D-A98F-EB32099E1BBA}" type="slidenum">
              <a:rPr lang="en-GB" sz="1000">
                <a:latin typeface="Arial" charset="0"/>
              </a:rPr>
              <a:pPr algn="r"/>
              <a:t>28</a:t>
            </a:fld>
            <a:endParaRPr lang="en-GB" sz="1000">
              <a:latin typeface="Arial" charset="0"/>
            </a:endParaRPr>
          </a:p>
        </p:txBody>
      </p:sp>
      <p:sp>
        <p:nvSpPr>
          <p:cNvPr id="59588" name="Rectangle 2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pt-PT" sz="4000">
                <a:solidFill>
                  <a:schemeClr val="tx2"/>
                </a:solidFill>
                <a:latin typeface="Garamond" pitchFamily="18" charset="0"/>
              </a:rPr>
              <a:t>QFP 2014-2020 (</a:t>
            </a:r>
            <a:r>
              <a:rPr lang="pt-PT" sz="4000" b="1">
                <a:solidFill>
                  <a:schemeClr val="tx2"/>
                </a:solidFill>
                <a:latin typeface="Garamond" pitchFamily="18" charset="0"/>
              </a:rPr>
              <a:t>Fora do QFP…</a:t>
            </a:r>
            <a:r>
              <a:rPr lang="pt-PT" sz="4000">
                <a:solidFill>
                  <a:schemeClr val="tx2"/>
                </a:solidFill>
                <a:latin typeface="Garamond" pitchFamily="18" charset="0"/>
              </a:rPr>
              <a:t>)</a:t>
            </a:r>
            <a:endParaRPr lang="en-GB" sz="40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604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59F3F2C-2AC7-4E34-AE12-602C343DD96E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60419" name="AutoShape 7"/>
          <p:cNvSpPr>
            <a:spLocks noChangeArrowheads="1"/>
          </p:cNvSpPr>
          <p:nvPr/>
        </p:nvSpPr>
        <p:spPr bwMode="auto">
          <a:xfrm>
            <a:off x="1187450" y="3910013"/>
            <a:ext cx="6049963" cy="360362"/>
          </a:xfrm>
          <a:prstGeom prst="rightArrow">
            <a:avLst>
              <a:gd name="adj1" fmla="val 49778"/>
              <a:gd name="adj2" fmla="val 138350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20" name="Line 8"/>
          <p:cNvSpPr>
            <a:spLocks noChangeShapeType="1"/>
          </p:cNvSpPr>
          <p:nvPr/>
        </p:nvSpPr>
        <p:spPr bwMode="auto">
          <a:xfrm>
            <a:off x="1260475" y="3260725"/>
            <a:ext cx="0" cy="863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21" name="Text Box 9"/>
          <p:cNvSpPr txBox="1">
            <a:spLocks noChangeArrowheads="1"/>
          </p:cNvSpPr>
          <p:nvPr/>
        </p:nvSpPr>
        <p:spPr bwMode="auto">
          <a:xfrm>
            <a:off x="1403350" y="3117850"/>
            <a:ext cx="2665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200" b="1"/>
              <a:t>2011: A comissão publicou a sua proposta em 29/6</a:t>
            </a:r>
            <a:endParaRPr lang="en-GB" sz="1200" b="1"/>
          </a:p>
        </p:txBody>
      </p:sp>
      <p:sp>
        <p:nvSpPr>
          <p:cNvPr id="60422" name="Line 10"/>
          <p:cNvSpPr>
            <a:spLocks noChangeShapeType="1"/>
          </p:cNvSpPr>
          <p:nvPr/>
        </p:nvSpPr>
        <p:spPr bwMode="auto">
          <a:xfrm flipV="1">
            <a:off x="2916238" y="4125913"/>
            <a:ext cx="0" cy="720725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23" name="Text Box 11"/>
          <p:cNvSpPr txBox="1">
            <a:spLocks noChangeArrowheads="1"/>
          </p:cNvSpPr>
          <p:nvPr/>
        </p:nvSpPr>
        <p:spPr bwMode="auto">
          <a:xfrm>
            <a:off x="3060700" y="4700588"/>
            <a:ext cx="3240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200" b="1"/>
              <a:t>2012: Acordo entre o Parlamento Europeu e o Conselho sobre o QFP</a:t>
            </a:r>
            <a:endParaRPr lang="en-GB" sz="1200" b="1"/>
          </a:p>
        </p:txBody>
      </p:sp>
      <p:sp>
        <p:nvSpPr>
          <p:cNvPr id="60424" name="Line 12"/>
          <p:cNvSpPr>
            <a:spLocks noChangeShapeType="1"/>
          </p:cNvSpPr>
          <p:nvPr/>
        </p:nvSpPr>
        <p:spPr bwMode="auto">
          <a:xfrm>
            <a:off x="5219700" y="3260725"/>
            <a:ext cx="0" cy="863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25" name="Text Box 13"/>
          <p:cNvSpPr txBox="1">
            <a:spLocks noChangeArrowheads="1"/>
          </p:cNvSpPr>
          <p:nvPr/>
        </p:nvSpPr>
        <p:spPr bwMode="auto">
          <a:xfrm>
            <a:off x="5364163" y="3044825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200" b="1"/>
              <a:t>2013: Adopção por co-decisão das novas bases jurídicas</a:t>
            </a:r>
            <a:endParaRPr lang="en-GB" sz="1200" b="1"/>
          </a:p>
        </p:txBody>
      </p:sp>
      <p:sp>
        <p:nvSpPr>
          <p:cNvPr id="6042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Próximos passos</a:t>
            </a:r>
            <a:endParaRPr lang="en-GB" smtClean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A Arquitectura financeira</a:t>
            </a:r>
            <a:endParaRPr lang="en-GB" smtClean="0"/>
          </a:p>
        </p:txBody>
      </p:sp>
      <p:sp>
        <p:nvSpPr>
          <p:cNvPr id="19458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PT" smtClean="0"/>
              <a:t>Após o Tratado de Lisboa</a:t>
            </a:r>
            <a:endParaRPr lang="en-GB" smtClean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6144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083FF2-4D42-492D-BF24-47B6F26B88F6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614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A nova Política de Coesão</a:t>
            </a:r>
            <a:endParaRPr lang="en-GB" smtClean="0"/>
          </a:p>
        </p:txBody>
      </p:sp>
      <p:sp>
        <p:nvSpPr>
          <p:cNvPr id="61444" name="Espaço Reservado para Conteúd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147050" cy="4530725"/>
          </a:xfrm>
        </p:spPr>
        <p:txBody>
          <a:bodyPr/>
          <a:lstStyle/>
          <a:p>
            <a:pPr eaLnBrk="1" hangingPunct="1"/>
            <a:r>
              <a:rPr lang="pt-PT" sz="2400" smtClean="0"/>
              <a:t>Regiões Intermédias</a:t>
            </a:r>
          </a:p>
          <a:p>
            <a:pPr eaLnBrk="1" hangingPunct="1"/>
            <a:endParaRPr lang="pt-PT" sz="2400" smtClean="0"/>
          </a:p>
          <a:p>
            <a:pPr eaLnBrk="1" hangingPunct="1"/>
            <a:r>
              <a:rPr lang="pt-PT" sz="2400" smtClean="0"/>
              <a:t>PIB – Continua a ser critério</a:t>
            </a:r>
          </a:p>
          <a:p>
            <a:pPr eaLnBrk="1" hangingPunct="1"/>
            <a:endParaRPr lang="pt-PT" sz="2400" smtClean="0"/>
          </a:p>
          <a:p>
            <a:pPr eaLnBrk="1" hangingPunct="1"/>
            <a:r>
              <a:rPr lang="pt-PT" sz="2400" smtClean="0"/>
              <a:t>Manutenção aproximada da verba</a:t>
            </a:r>
          </a:p>
          <a:p>
            <a:pPr eaLnBrk="1" hangingPunct="1">
              <a:buFont typeface="Wingdings" pitchFamily="2" charset="2"/>
              <a:buNone/>
            </a:pPr>
            <a:endParaRPr lang="pt-PT" sz="2400" smtClean="0"/>
          </a:p>
        </p:txBody>
      </p:sp>
      <p:sp>
        <p:nvSpPr>
          <p:cNvPr id="61445" name="Espaço Reservado para Número de Slide 3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8A0E5C4-792D-4EC9-94EF-6284EF8436C0}" type="slidenum">
              <a:rPr lang="en-GB" sz="1000">
                <a:latin typeface="Arial" charset="0"/>
              </a:rPr>
              <a:pPr algn="r"/>
              <a:t>30</a:t>
            </a:fld>
            <a:endParaRPr lang="en-GB" sz="1000">
              <a:latin typeface="Arial" charset="0"/>
            </a:endParaRPr>
          </a:p>
        </p:txBody>
      </p:sp>
      <p:graphicFrame>
        <p:nvGraphicFramePr>
          <p:cNvPr id="62531" name="Group 67"/>
          <p:cNvGraphicFramePr>
            <a:graphicFrameLocks noGrp="1"/>
          </p:cNvGraphicFramePr>
          <p:nvPr>
            <p:ph sz="half" idx="2"/>
          </p:nvPr>
        </p:nvGraphicFramePr>
        <p:xfrm>
          <a:off x="1403350" y="4076700"/>
          <a:ext cx="6264275" cy="1892300"/>
        </p:xfrm>
        <a:graphic>
          <a:graphicData uri="http://schemas.openxmlformats.org/drawingml/2006/table">
            <a:tbl>
              <a:tblPr/>
              <a:tblGrid>
                <a:gridCol w="3132138"/>
                <a:gridCol w="3132137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Período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Verba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2007-2013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347 410 M€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2014-2020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336 000 M€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 este valor deve ser adicionado 40000M€ para o mecanismo “Interligar a Europa”</a:t>
                      </a: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7341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2C99B49-6D55-4997-B64F-ED2B977E160B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273413" name="Rectangle 33"/>
          <p:cNvSpPr>
            <a:spLocks noChangeArrowheads="1"/>
          </p:cNvSpPr>
          <p:nvPr/>
        </p:nvSpPr>
        <p:spPr bwMode="auto">
          <a:xfrm>
            <a:off x="827088" y="5516563"/>
            <a:ext cx="7056437" cy="1341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73410" name="Object 2"/>
          <p:cNvGraphicFramePr>
            <a:graphicFrameLocks noChangeAspect="1"/>
          </p:cNvGraphicFramePr>
          <p:nvPr>
            <p:ph idx="4294967295"/>
          </p:nvPr>
        </p:nvGraphicFramePr>
        <p:xfrm>
          <a:off x="9525" y="549275"/>
          <a:ext cx="9134475" cy="4543425"/>
        </p:xfrm>
        <a:graphic>
          <a:graphicData uri="http://schemas.openxmlformats.org/presentationml/2006/ole">
            <p:oleObj spid="_x0000_s273410" name="Chart" r:id="rId4" imgW="11610975" imgH="5781675" progId="Excel.Chart.8">
              <p:embed/>
            </p:oleObj>
          </a:graphicData>
        </a:graphic>
      </p:graphicFrame>
      <p:sp>
        <p:nvSpPr>
          <p:cNvPr id="27341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188913"/>
            <a:ext cx="8229600" cy="1139825"/>
          </a:xfrm>
        </p:spPr>
        <p:txBody>
          <a:bodyPr anchor="ctr"/>
          <a:lstStyle/>
          <a:p>
            <a:pPr eaLnBrk="1" hangingPunct="1"/>
            <a:r>
              <a:rPr lang="pt-PT" smtClean="0"/>
              <a:t>PIB per Capita por NUTS</a:t>
            </a:r>
            <a:endParaRPr lang="en-GB" smtClean="0"/>
          </a:p>
        </p:txBody>
      </p:sp>
      <p:grpSp>
        <p:nvGrpSpPr>
          <p:cNvPr id="2" name="Group 216"/>
          <p:cNvGrpSpPr>
            <a:grpSpLocks/>
          </p:cNvGrpSpPr>
          <p:nvPr/>
        </p:nvGrpSpPr>
        <p:grpSpPr bwMode="auto">
          <a:xfrm>
            <a:off x="1835150" y="4437063"/>
            <a:ext cx="3889375" cy="865187"/>
            <a:chOff x="1156" y="2795"/>
            <a:chExt cx="2450" cy="545"/>
          </a:xfrm>
        </p:grpSpPr>
        <p:sp>
          <p:nvSpPr>
            <p:cNvPr id="273445" name="Text Box 8"/>
            <p:cNvSpPr txBox="1">
              <a:spLocks noChangeArrowheads="1"/>
            </p:cNvSpPr>
            <p:nvPr/>
          </p:nvSpPr>
          <p:spPr bwMode="auto">
            <a:xfrm>
              <a:off x="1156" y="3154"/>
              <a:ext cx="22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t-PT" sz="1200" b="1">
                  <a:latin typeface="Arial" charset="0"/>
                </a:rPr>
                <a:t>39° – Norte Pop: </a:t>
              </a:r>
              <a:r>
                <a:rPr lang="en-GB" sz="1200" b="1">
                  <a:latin typeface="Arial" charset="0"/>
                </a:rPr>
                <a:t>3.744 PIB: 62 Financ. 85%</a:t>
              </a:r>
              <a:endParaRPr lang="en-GB" b="1">
                <a:latin typeface="Arial" charset="0"/>
              </a:endParaRPr>
            </a:p>
          </p:txBody>
        </p:sp>
        <p:grpSp>
          <p:nvGrpSpPr>
            <p:cNvPr id="273446" name="Group 203"/>
            <p:cNvGrpSpPr>
              <a:grpSpLocks/>
            </p:cNvGrpSpPr>
            <p:nvPr/>
          </p:nvGrpSpPr>
          <p:grpSpPr bwMode="auto">
            <a:xfrm>
              <a:off x="1202" y="2795"/>
              <a:ext cx="2404" cy="545"/>
              <a:chOff x="1202" y="2984"/>
              <a:chExt cx="2404" cy="545"/>
            </a:xfrm>
          </p:grpSpPr>
          <p:sp>
            <p:nvSpPr>
              <p:cNvPr id="273447" name="Line 195"/>
              <p:cNvSpPr>
                <a:spLocks noChangeShapeType="1"/>
              </p:cNvSpPr>
              <p:nvPr/>
            </p:nvSpPr>
            <p:spPr bwMode="auto">
              <a:xfrm flipV="1">
                <a:off x="1202" y="2984"/>
                <a:ext cx="0" cy="545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 type="none" w="lg" len="med"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48" name="Line 196"/>
              <p:cNvSpPr>
                <a:spLocks noChangeShapeType="1"/>
              </p:cNvSpPr>
              <p:nvPr/>
            </p:nvSpPr>
            <p:spPr bwMode="auto">
              <a:xfrm>
                <a:off x="1202" y="3521"/>
                <a:ext cx="2404" cy="0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4" name="Group 232"/>
          <p:cNvGrpSpPr>
            <a:grpSpLocks/>
          </p:cNvGrpSpPr>
          <p:nvPr/>
        </p:nvGrpSpPr>
        <p:grpSpPr bwMode="auto">
          <a:xfrm>
            <a:off x="2484438" y="4437063"/>
            <a:ext cx="4002087" cy="1752600"/>
            <a:chOff x="1565" y="2795"/>
            <a:chExt cx="2521" cy="1104"/>
          </a:xfrm>
        </p:grpSpPr>
        <p:sp>
          <p:nvSpPr>
            <p:cNvPr id="273441" name="Rectangle 206"/>
            <p:cNvSpPr>
              <a:spLocks noChangeArrowheads="1"/>
            </p:cNvSpPr>
            <p:nvPr/>
          </p:nvSpPr>
          <p:spPr bwMode="auto">
            <a:xfrm>
              <a:off x="1565" y="3726"/>
              <a:ext cx="252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b="1">
                  <a:latin typeface="Arial" charset="0"/>
                </a:rPr>
                <a:t>60° - Alentejo Pop: 762	PIB: 73 Financiamento:85%</a:t>
              </a:r>
            </a:p>
          </p:txBody>
        </p:sp>
        <p:grpSp>
          <p:nvGrpSpPr>
            <p:cNvPr id="273442" name="Group 231"/>
            <p:cNvGrpSpPr>
              <a:grpSpLocks/>
            </p:cNvGrpSpPr>
            <p:nvPr/>
          </p:nvGrpSpPr>
          <p:grpSpPr bwMode="auto">
            <a:xfrm>
              <a:off x="1565" y="2795"/>
              <a:ext cx="2449" cy="1089"/>
              <a:chOff x="1565" y="2795"/>
              <a:chExt cx="2449" cy="1089"/>
            </a:xfrm>
          </p:grpSpPr>
          <p:sp>
            <p:nvSpPr>
              <p:cNvPr id="273443" name="Line 214"/>
              <p:cNvSpPr>
                <a:spLocks noChangeShapeType="1"/>
              </p:cNvSpPr>
              <p:nvPr/>
            </p:nvSpPr>
            <p:spPr bwMode="auto">
              <a:xfrm flipV="1">
                <a:off x="1565" y="2795"/>
                <a:ext cx="15" cy="1089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 type="none" w="lg" len="med"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44" name="Line 208"/>
              <p:cNvSpPr>
                <a:spLocks noChangeShapeType="1"/>
              </p:cNvSpPr>
              <p:nvPr/>
            </p:nvSpPr>
            <p:spPr bwMode="auto">
              <a:xfrm>
                <a:off x="1565" y="3884"/>
                <a:ext cx="2449" cy="0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6" name="Group 239"/>
          <p:cNvGrpSpPr>
            <a:grpSpLocks/>
          </p:cNvGrpSpPr>
          <p:nvPr/>
        </p:nvGrpSpPr>
        <p:grpSpPr bwMode="auto">
          <a:xfrm>
            <a:off x="3457575" y="4437063"/>
            <a:ext cx="4581525" cy="2062162"/>
            <a:chOff x="2178" y="2795"/>
            <a:chExt cx="2886" cy="1299"/>
          </a:xfrm>
        </p:grpSpPr>
        <p:grpSp>
          <p:nvGrpSpPr>
            <p:cNvPr id="273437" name="Group 238"/>
            <p:cNvGrpSpPr>
              <a:grpSpLocks/>
            </p:cNvGrpSpPr>
            <p:nvPr/>
          </p:nvGrpSpPr>
          <p:grpSpPr bwMode="auto">
            <a:xfrm>
              <a:off x="2178" y="2795"/>
              <a:ext cx="2449" cy="1286"/>
              <a:chOff x="2178" y="2795"/>
              <a:chExt cx="2449" cy="1286"/>
            </a:xfrm>
          </p:grpSpPr>
          <p:sp>
            <p:nvSpPr>
              <p:cNvPr id="273439" name="Line 210"/>
              <p:cNvSpPr>
                <a:spLocks noChangeShapeType="1"/>
              </p:cNvSpPr>
              <p:nvPr/>
            </p:nvSpPr>
            <p:spPr bwMode="auto">
              <a:xfrm>
                <a:off x="2178" y="4081"/>
                <a:ext cx="2449" cy="0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40" name="Line 211"/>
              <p:cNvSpPr>
                <a:spLocks noChangeShapeType="1"/>
              </p:cNvSpPr>
              <p:nvPr/>
            </p:nvSpPr>
            <p:spPr bwMode="auto">
              <a:xfrm flipV="1">
                <a:off x="2191" y="2795"/>
                <a:ext cx="22" cy="1265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 type="none" w="lg" len="med"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3438" name="Rectangle 212"/>
            <p:cNvSpPr>
              <a:spLocks noChangeArrowheads="1"/>
            </p:cNvSpPr>
            <p:nvPr/>
          </p:nvSpPr>
          <p:spPr bwMode="auto">
            <a:xfrm>
              <a:off x="2184" y="3921"/>
              <a:ext cx="28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200" b="1">
                  <a:latin typeface="Arial" charset="0"/>
                </a:rPr>
                <a:t>98° Algarve	Pop:424 PIB: 87 Financiamento 60%	</a:t>
              </a:r>
            </a:p>
          </p:txBody>
        </p:sp>
      </p:grpSp>
      <p:grpSp>
        <p:nvGrpSpPr>
          <p:cNvPr id="8" name="Group 219"/>
          <p:cNvGrpSpPr>
            <a:grpSpLocks/>
          </p:cNvGrpSpPr>
          <p:nvPr/>
        </p:nvGrpSpPr>
        <p:grpSpPr bwMode="auto">
          <a:xfrm>
            <a:off x="2051050" y="4437063"/>
            <a:ext cx="3816350" cy="1160462"/>
            <a:chOff x="748" y="3339"/>
            <a:chExt cx="2404" cy="731"/>
          </a:xfrm>
        </p:grpSpPr>
        <p:sp>
          <p:nvSpPr>
            <p:cNvPr id="273434" name="Line 200"/>
            <p:cNvSpPr>
              <a:spLocks noChangeShapeType="1"/>
            </p:cNvSpPr>
            <p:nvPr/>
          </p:nvSpPr>
          <p:spPr bwMode="auto">
            <a:xfrm flipV="1">
              <a:off x="748" y="3339"/>
              <a:ext cx="0" cy="726"/>
            </a:xfrm>
            <a:prstGeom prst="line">
              <a:avLst/>
            </a:prstGeom>
            <a:noFill/>
            <a:ln w="28575">
              <a:solidFill>
                <a:srgbClr val="7C5989"/>
              </a:solidFill>
              <a:prstDash val="sysDot"/>
              <a:round/>
              <a:headEnd type="none" w="lg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3435" name="Rectangle 202"/>
            <p:cNvSpPr>
              <a:spLocks noChangeArrowheads="1"/>
            </p:cNvSpPr>
            <p:nvPr/>
          </p:nvSpPr>
          <p:spPr bwMode="auto">
            <a:xfrm>
              <a:off x="748" y="3884"/>
              <a:ext cx="238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b="1">
                  <a:latin typeface="Arial" charset="0"/>
                </a:rPr>
                <a:t>44° - Centro Pop:2.385 PIB:65 Financiamento 85%</a:t>
              </a:r>
            </a:p>
          </p:txBody>
        </p:sp>
        <p:sp>
          <p:nvSpPr>
            <p:cNvPr id="273436" name="Line 217"/>
            <p:cNvSpPr>
              <a:spLocks noChangeShapeType="1"/>
            </p:cNvSpPr>
            <p:nvPr/>
          </p:nvSpPr>
          <p:spPr bwMode="auto">
            <a:xfrm flipV="1">
              <a:off x="748" y="4064"/>
              <a:ext cx="2404" cy="6"/>
            </a:xfrm>
            <a:prstGeom prst="line">
              <a:avLst/>
            </a:prstGeom>
            <a:noFill/>
            <a:ln w="28575">
              <a:solidFill>
                <a:srgbClr val="7C5989"/>
              </a:solidFill>
              <a:prstDash val="sysDot"/>
              <a:round/>
              <a:headEnd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230"/>
          <p:cNvGrpSpPr>
            <a:grpSpLocks/>
          </p:cNvGrpSpPr>
          <p:nvPr/>
        </p:nvGrpSpPr>
        <p:grpSpPr bwMode="auto">
          <a:xfrm>
            <a:off x="2422525" y="4437063"/>
            <a:ext cx="5691188" cy="1484312"/>
            <a:chOff x="1338" y="2795"/>
            <a:chExt cx="3585" cy="935"/>
          </a:xfrm>
        </p:grpSpPr>
        <p:sp>
          <p:nvSpPr>
            <p:cNvPr id="273430" name="Rectangle 194"/>
            <p:cNvSpPr>
              <a:spLocks noChangeArrowheads="1"/>
            </p:cNvSpPr>
            <p:nvPr/>
          </p:nvSpPr>
          <p:spPr bwMode="auto">
            <a:xfrm>
              <a:off x="1351" y="3499"/>
              <a:ext cx="35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30000"/>
                </a:spcBef>
              </a:pPr>
              <a:r>
                <a:rPr lang="pt-PT" sz="1200" b="1">
                  <a:latin typeface="Arial" charset="0"/>
                </a:rPr>
                <a:t>59° - Região Autónoma dos Açores Pop:244 PIB: 72 Financiamento 85</a:t>
              </a:r>
              <a:r>
                <a:rPr lang="en-GB" sz="1200" b="1">
                  <a:latin typeface="Arial" charset="0"/>
                </a:rPr>
                <a:t>%</a:t>
              </a:r>
              <a:r>
                <a:rPr lang="en-GB" b="1">
                  <a:latin typeface="Arial" charset="0"/>
                </a:rPr>
                <a:t>	</a:t>
              </a:r>
            </a:p>
          </p:txBody>
        </p:sp>
        <p:grpSp>
          <p:nvGrpSpPr>
            <p:cNvPr id="273431" name="Group 229"/>
            <p:cNvGrpSpPr>
              <a:grpSpLocks/>
            </p:cNvGrpSpPr>
            <p:nvPr/>
          </p:nvGrpSpPr>
          <p:grpSpPr bwMode="auto">
            <a:xfrm>
              <a:off x="1338" y="2795"/>
              <a:ext cx="3468" cy="915"/>
              <a:chOff x="1362" y="2795"/>
              <a:chExt cx="3468" cy="915"/>
            </a:xfrm>
          </p:grpSpPr>
          <p:sp>
            <p:nvSpPr>
              <p:cNvPr id="273432" name="Line 205"/>
              <p:cNvSpPr>
                <a:spLocks noChangeShapeType="1"/>
              </p:cNvSpPr>
              <p:nvPr/>
            </p:nvSpPr>
            <p:spPr bwMode="auto">
              <a:xfrm>
                <a:off x="1371" y="3702"/>
                <a:ext cx="3459" cy="8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33" name="Line 228"/>
              <p:cNvSpPr>
                <a:spLocks noChangeShapeType="1"/>
              </p:cNvSpPr>
              <p:nvPr/>
            </p:nvSpPr>
            <p:spPr bwMode="auto">
              <a:xfrm flipV="1">
                <a:off x="1362" y="2795"/>
                <a:ext cx="14" cy="908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 type="none" w="lg" len="med"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1" name="Group 237"/>
          <p:cNvGrpSpPr>
            <a:grpSpLocks/>
          </p:cNvGrpSpPr>
          <p:nvPr/>
        </p:nvGrpSpPr>
        <p:grpSpPr bwMode="auto">
          <a:xfrm>
            <a:off x="3957638" y="4437063"/>
            <a:ext cx="3841750" cy="2420937"/>
            <a:chOff x="2493" y="2795"/>
            <a:chExt cx="2420" cy="1525"/>
          </a:xfrm>
        </p:grpSpPr>
        <p:sp>
          <p:nvSpPr>
            <p:cNvPr id="273426" name="Rectangle 215"/>
            <p:cNvSpPr>
              <a:spLocks noChangeArrowheads="1"/>
            </p:cNvSpPr>
            <p:nvPr/>
          </p:nvSpPr>
          <p:spPr bwMode="auto">
            <a:xfrm>
              <a:off x="2493" y="4131"/>
              <a:ext cx="24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30000"/>
                </a:spcBef>
              </a:pPr>
              <a:r>
                <a:rPr lang="en-GB" sz="1200" b="1">
                  <a:latin typeface="Arial" charset="0"/>
                </a:rPr>
                <a:t>185° - Lisboa Pop: 2.801	PIB:110 Financ. 50%	</a:t>
              </a:r>
            </a:p>
          </p:txBody>
        </p:sp>
        <p:grpSp>
          <p:nvGrpSpPr>
            <p:cNvPr id="273427" name="Group 236"/>
            <p:cNvGrpSpPr>
              <a:grpSpLocks/>
            </p:cNvGrpSpPr>
            <p:nvPr/>
          </p:nvGrpSpPr>
          <p:grpSpPr bwMode="auto">
            <a:xfrm>
              <a:off x="2506" y="2795"/>
              <a:ext cx="2404" cy="1525"/>
              <a:chOff x="2506" y="2795"/>
              <a:chExt cx="2404" cy="1525"/>
            </a:xfrm>
          </p:grpSpPr>
          <p:sp>
            <p:nvSpPr>
              <p:cNvPr id="273428" name="Line 201"/>
              <p:cNvSpPr>
                <a:spLocks noChangeShapeType="1"/>
              </p:cNvSpPr>
              <p:nvPr/>
            </p:nvSpPr>
            <p:spPr bwMode="auto">
              <a:xfrm flipV="1">
                <a:off x="2506" y="4282"/>
                <a:ext cx="2404" cy="6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29" name="Line 234"/>
              <p:cNvSpPr>
                <a:spLocks noChangeShapeType="1"/>
              </p:cNvSpPr>
              <p:nvPr/>
            </p:nvSpPr>
            <p:spPr bwMode="auto">
              <a:xfrm flipV="1">
                <a:off x="2517" y="2795"/>
                <a:ext cx="0" cy="1525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 type="none" w="lg" len="med"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73449" name="Group 41"/>
          <p:cNvGrpSpPr>
            <a:grpSpLocks/>
          </p:cNvGrpSpPr>
          <p:nvPr/>
        </p:nvGrpSpPr>
        <p:grpSpPr bwMode="auto">
          <a:xfrm>
            <a:off x="3924300" y="4437063"/>
            <a:ext cx="4994275" cy="1728787"/>
            <a:chOff x="385" y="3022"/>
            <a:chExt cx="3146" cy="1089"/>
          </a:xfrm>
        </p:grpSpPr>
        <p:sp>
          <p:nvSpPr>
            <p:cNvPr id="273422" name="Rectangle 34"/>
            <p:cNvSpPr>
              <a:spLocks noChangeArrowheads="1"/>
            </p:cNvSpPr>
            <p:nvPr/>
          </p:nvSpPr>
          <p:spPr bwMode="auto">
            <a:xfrm>
              <a:off x="385" y="3929"/>
              <a:ext cx="314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000" b="1"/>
                <a:t>114° </a:t>
              </a:r>
              <a:r>
                <a:rPr lang="pt-PT" sz="1000" b="1"/>
                <a:t>Região Autónoma da Madeira</a:t>
              </a:r>
              <a:r>
                <a:rPr lang="en-GB" sz="1000" b="1"/>
                <a:t> Pop. 246 PIB: 103 Financ.</a:t>
              </a:r>
              <a:r>
                <a:rPr lang="en-GB" sz="1200" b="1"/>
                <a:t> 85%</a:t>
              </a:r>
            </a:p>
          </p:txBody>
        </p:sp>
        <p:grpSp>
          <p:nvGrpSpPr>
            <p:cNvPr id="273423" name="Group 231"/>
            <p:cNvGrpSpPr>
              <a:grpSpLocks/>
            </p:cNvGrpSpPr>
            <p:nvPr/>
          </p:nvGrpSpPr>
          <p:grpSpPr bwMode="auto">
            <a:xfrm>
              <a:off x="385" y="3022"/>
              <a:ext cx="2449" cy="1089"/>
              <a:chOff x="1565" y="2795"/>
              <a:chExt cx="2449" cy="1089"/>
            </a:xfrm>
          </p:grpSpPr>
          <p:sp>
            <p:nvSpPr>
              <p:cNvPr id="273424" name="Line 214"/>
              <p:cNvSpPr>
                <a:spLocks noChangeShapeType="1"/>
              </p:cNvSpPr>
              <p:nvPr/>
            </p:nvSpPr>
            <p:spPr bwMode="auto">
              <a:xfrm flipV="1">
                <a:off x="1565" y="2795"/>
                <a:ext cx="15" cy="1089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 type="none" w="lg" len="med"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25" name="Line 208"/>
              <p:cNvSpPr>
                <a:spLocks noChangeShapeType="1"/>
              </p:cNvSpPr>
              <p:nvPr/>
            </p:nvSpPr>
            <p:spPr bwMode="auto">
              <a:xfrm>
                <a:off x="1565" y="3884"/>
                <a:ext cx="2449" cy="0"/>
              </a:xfrm>
              <a:prstGeom prst="line">
                <a:avLst/>
              </a:prstGeom>
              <a:noFill/>
              <a:ln w="28575">
                <a:solidFill>
                  <a:srgbClr val="7C5989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3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73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7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7545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365F3FB-EAB6-4EBD-9FAD-362F39AC7CE6}" type="slidenum">
              <a:rPr lang="en-GB" smtClean="0"/>
              <a:pPr/>
              <a:t>32</a:t>
            </a:fld>
            <a:endParaRPr lang="en-GB" smtClean="0"/>
          </a:p>
        </p:txBody>
      </p:sp>
      <p:sp>
        <p:nvSpPr>
          <p:cNvPr id="275459" name="Rectangle 6"/>
          <p:cNvSpPr>
            <a:spLocks noChangeArrowheads="1"/>
          </p:cNvSpPr>
          <p:nvPr/>
        </p:nvSpPr>
        <p:spPr bwMode="auto">
          <a:xfrm>
            <a:off x="395288" y="981075"/>
            <a:ext cx="8280400" cy="1223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75462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0"/>
            <a:ext cx="7561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764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61BD54E-D954-43EF-AB3E-4ED33777FCB5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276483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z="3600" smtClean="0"/>
              <a:t>Reforma do Sistema dos Recursos Próprios</a:t>
            </a:r>
            <a:endParaRPr lang="en-GB" sz="3600" smtClean="0"/>
          </a:p>
        </p:txBody>
      </p:sp>
      <p:sp>
        <p:nvSpPr>
          <p:cNvPr id="2764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pt-PT" i="1" u="sng" smtClean="0"/>
          </a:p>
          <a:p>
            <a:pPr algn="ctr" eaLnBrk="1" hangingPunct="1">
              <a:buFontTx/>
              <a:buNone/>
            </a:pPr>
            <a:r>
              <a:rPr lang="pt-PT" i="1" u="sng" smtClean="0"/>
              <a:t>Desafio</a:t>
            </a:r>
            <a:r>
              <a:rPr lang="pt-PT" smtClean="0"/>
              <a:t> </a:t>
            </a:r>
          </a:p>
          <a:p>
            <a:pPr eaLnBrk="1" hangingPunct="1">
              <a:buFontTx/>
              <a:buNone/>
            </a:pPr>
            <a:endParaRPr lang="pt-PT" sz="2500" b="1" smtClean="0"/>
          </a:p>
          <a:p>
            <a:pPr algn="just" eaLnBrk="1" hangingPunct="1">
              <a:buFontTx/>
              <a:buNone/>
            </a:pPr>
            <a:r>
              <a:rPr lang="pt-PT" sz="2500" smtClean="0"/>
              <a:t>	</a:t>
            </a:r>
            <a:r>
              <a:rPr lang="pt-PT" sz="1800" smtClean="0"/>
              <a:t>A União deve dotar-se de um sistema de verdadeiros recursos próprios em vez de um sistema alimentado pelas contribuições nacionais.</a:t>
            </a:r>
            <a:r>
              <a:rPr lang="pt-PT" sz="2500" smtClean="0"/>
              <a:t>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2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7853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AE982E1-D902-4008-A73D-6CF82EEFFF7E}" type="slidenum">
              <a:rPr lang="en-GB" smtClean="0"/>
              <a:pPr/>
              <a:t>34</a:t>
            </a:fld>
            <a:endParaRPr lang="en-GB" smtClean="0"/>
          </a:p>
        </p:txBody>
      </p:sp>
      <p:sp>
        <p:nvSpPr>
          <p:cNvPr id="27853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1614488"/>
            <a:ext cx="8229600" cy="4224337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pt-PT" sz="1800" smtClean="0"/>
              <a:t>Lista não exaustiva de possíveis recursos próprios</a:t>
            </a:r>
          </a:p>
          <a:p>
            <a:pPr algn="just" eaLnBrk="1" hangingPunct="1">
              <a:buFontTx/>
              <a:buNone/>
            </a:pPr>
            <a:endParaRPr lang="pt-PT" sz="1800" smtClean="0"/>
          </a:p>
          <a:p>
            <a:pPr algn="just" eaLnBrk="1" hangingPunct="1">
              <a:buFontTx/>
              <a:buNone/>
            </a:pPr>
            <a:endParaRPr lang="pt-PT" sz="1800" smtClean="0"/>
          </a:p>
          <a:p>
            <a:pPr eaLnBrk="1" hangingPunct="1">
              <a:spcAft>
                <a:spcPts val="1200"/>
              </a:spcAft>
            </a:pPr>
            <a:r>
              <a:rPr lang="pt-PT" sz="1800" b="1" smtClean="0">
                <a:solidFill>
                  <a:srgbClr val="0066CC"/>
                </a:solidFill>
              </a:rPr>
              <a:t>Tributação da UE do sector financeiro</a:t>
            </a:r>
          </a:p>
          <a:p>
            <a:pPr eaLnBrk="1" hangingPunct="1">
              <a:spcAft>
                <a:spcPts val="1200"/>
              </a:spcAft>
            </a:pPr>
            <a:r>
              <a:rPr lang="pt-PT" sz="1800" smtClean="0"/>
              <a:t>As receitas da venda em leilão no âmbito do comércio de licenças de emissão de gases com efeito de estufa</a:t>
            </a:r>
          </a:p>
          <a:p>
            <a:pPr eaLnBrk="1" hangingPunct="1">
              <a:spcAft>
                <a:spcPts val="1200"/>
              </a:spcAft>
            </a:pPr>
            <a:r>
              <a:rPr lang="pt-PT" sz="1800" smtClean="0"/>
              <a:t>As despesas da UE relativas ao transporte aéreo</a:t>
            </a:r>
          </a:p>
          <a:p>
            <a:pPr eaLnBrk="1" hangingPunct="1">
              <a:spcAft>
                <a:spcPts val="1200"/>
              </a:spcAft>
            </a:pPr>
            <a:r>
              <a:rPr lang="pt-PT" sz="1800" b="1" smtClean="0">
                <a:solidFill>
                  <a:srgbClr val="0066CC"/>
                </a:solidFill>
              </a:rPr>
              <a:t>IVA da UE</a:t>
            </a:r>
          </a:p>
          <a:p>
            <a:pPr eaLnBrk="1" hangingPunct="1">
              <a:spcAft>
                <a:spcPts val="1200"/>
              </a:spcAft>
            </a:pPr>
            <a:r>
              <a:rPr lang="pt-PT" sz="1800" smtClean="0"/>
              <a:t>Imposto sobre a energia da UE</a:t>
            </a:r>
          </a:p>
          <a:p>
            <a:pPr eaLnBrk="1" hangingPunct="1">
              <a:spcAft>
                <a:spcPts val="1200"/>
              </a:spcAft>
            </a:pPr>
            <a:r>
              <a:rPr lang="pt-PT" sz="1800" smtClean="0"/>
              <a:t>IRC da UE</a:t>
            </a:r>
            <a:endParaRPr lang="pt-PT" i="1" u="sng" smtClean="0"/>
          </a:p>
        </p:txBody>
      </p:sp>
      <p:sp>
        <p:nvSpPr>
          <p:cNvPr id="278532" name="Rectangle 10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3600">
                <a:solidFill>
                  <a:schemeClr val="tx2"/>
                </a:solidFill>
                <a:latin typeface="Garamond" pitchFamily="18" charset="0"/>
              </a:rPr>
              <a:t>Reforma do Sistema dos Recursos Próprios</a:t>
            </a:r>
            <a:endParaRPr lang="en-GB" sz="36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8057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AAB4F3D-AFF8-4F7F-B97D-7110D1CAD47F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280579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514600"/>
            <a:ext cx="9144000" cy="914400"/>
          </a:xfrm>
        </p:spPr>
        <p:txBody>
          <a:bodyPr anchor="ctr"/>
          <a:lstStyle/>
          <a:p>
            <a:pPr algn="ctr" eaLnBrk="1" hangingPunct="1"/>
            <a:r>
              <a:rPr lang="pt-PT" sz="7100" smtClean="0"/>
              <a:t>Obrigado pela atenção</a:t>
            </a:r>
            <a:endParaRPr lang="en-GB" sz="7100" smtClean="0"/>
          </a:p>
        </p:txBody>
      </p:sp>
      <p:sp>
        <p:nvSpPr>
          <p:cNvPr id="280580" name="Rectangle 6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479800"/>
            <a:ext cx="9144000" cy="1462088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PT" sz="2600" smtClean="0">
                <a:hlinkClick r:id="rId2"/>
              </a:rPr>
              <a:t>www.josemanuelfernandes.eu</a:t>
            </a:r>
            <a:endParaRPr lang="pt-PT" sz="2600" smtClean="0"/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PT" sz="2600" smtClean="0"/>
              <a:t>josemanuel.fernandes@europarl.europa.eu</a:t>
            </a:r>
            <a:endParaRPr lang="en-GB" sz="260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02621D9-FFD0-4BC6-9F85-8104689285E5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133850"/>
          </a:xfrm>
        </p:spPr>
        <p:txBody>
          <a:bodyPr/>
          <a:lstStyle/>
          <a:p>
            <a:pPr eaLnBrk="1" hangingPunct="1"/>
            <a:endParaRPr lang="pt-PT" sz="2300" smtClean="0">
              <a:latin typeface="Arial" charset="0"/>
              <a:ea typeface="ＭＳ Ｐゴシック"/>
              <a:cs typeface="ＭＳ Ｐゴシック"/>
            </a:endParaRPr>
          </a:p>
          <a:p>
            <a:pPr eaLnBrk="1" hangingPunct="1"/>
            <a:endParaRPr lang="pt-PT" sz="2300" smtClean="0">
              <a:latin typeface="Arial" charset="0"/>
              <a:ea typeface="ＭＳ Ｐゴシック"/>
              <a:cs typeface="ＭＳ Ｐゴシック"/>
            </a:endParaRPr>
          </a:p>
          <a:p>
            <a:pPr eaLnBrk="1" hangingPunct="1">
              <a:buFont typeface="Wingdings" pitchFamily="2" charset="2"/>
              <a:buNone/>
            </a:pPr>
            <a:endParaRPr lang="pt-PT" sz="2300" smtClean="0">
              <a:latin typeface="Arial" charset="0"/>
              <a:ea typeface="ＭＳ Ｐゴシック"/>
              <a:cs typeface="ＭＳ Ｐゴシック"/>
            </a:endParaRPr>
          </a:p>
          <a:p>
            <a:pPr eaLnBrk="1" hangingPunct="1"/>
            <a:r>
              <a:rPr lang="pt-PT" sz="2300" smtClean="0">
                <a:latin typeface="Arial" charset="0"/>
                <a:ea typeface="ＭＳ Ｐゴシック"/>
                <a:cs typeface="ＭＳ Ｐゴシック"/>
              </a:rPr>
              <a:t>O Tratado de Lisboa introduziu alterações substanciais na arquitectura financeira da EU, sobretudo no que respeita:</a:t>
            </a:r>
          </a:p>
          <a:p>
            <a:pPr eaLnBrk="1" hangingPunct="1"/>
            <a:endParaRPr lang="pt-PT" sz="2300" smtClean="0">
              <a:latin typeface="Arial" charset="0"/>
              <a:ea typeface="ＭＳ Ｐゴシック"/>
              <a:cs typeface="ＭＳ Ｐゴシック"/>
            </a:endParaRPr>
          </a:p>
          <a:p>
            <a:pPr lvl="1" eaLnBrk="1" hangingPunct="1"/>
            <a:r>
              <a:rPr lang="pt-PT" sz="2300" smtClean="0">
                <a:latin typeface="Arial" charset="0"/>
                <a:ea typeface="ＭＳ Ｐゴシック"/>
                <a:cs typeface="ＭＳ Ｐゴシック"/>
              </a:rPr>
              <a:t>Quadro Financeiro Plurianual (QFP)</a:t>
            </a:r>
          </a:p>
          <a:p>
            <a:pPr lvl="1" eaLnBrk="1" hangingPunct="1"/>
            <a:r>
              <a:rPr lang="pt-PT" sz="2300" smtClean="0">
                <a:latin typeface="Arial" charset="0"/>
                <a:ea typeface="ＭＳ Ｐゴシック"/>
                <a:cs typeface="ＭＳ Ｐゴシック"/>
              </a:rPr>
              <a:t>Processo orçamental anual</a:t>
            </a:r>
          </a:p>
          <a:p>
            <a:pPr lvl="1" eaLnBrk="1" hangingPunct="1"/>
            <a:endParaRPr lang="pt-PT" sz="2300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0484" name="Rectangle 10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Nova arquitectura financeira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253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EFD688C-08B7-48DE-8947-262E5E18DB6E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pt-PT" smtClean="0">
              <a:latin typeface="Arial" charset="0"/>
              <a:ea typeface="ＭＳ Ｐゴシック"/>
              <a:cs typeface="ＭＳ Ｐゴシック"/>
            </a:endParaRPr>
          </a:p>
          <a:p>
            <a:pPr eaLnBrk="1" hangingPunct="1"/>
            <a:r>
              <a:rPr lang="pt-PT" smtClean="0">
                <a:latin typeface="Arial" charset="0"/>
                <a:ea typeface="ＭＳ Ｐゴシック"/>
                <a:cs typeface="ＭＳ Ｐゴシック"/>
              </a:rPr>
              <a:t>O QFP torna-se um acto:</a:t>
            </a:r>
          </a:p>
          <a:p>
            <a:pPr eaLnBrk="1" hangingPunct="1"/>
            <a:endParaRPr lang="pt-PT" smtClean="0">
              <a:latin typeface="Arial" charset="0"/>
              <a:ea typeface="ＭＳ Ｐゴシック"/>
              <a:cs typeface="ＭＳ Ｐゴシック"/>
            </a:endParaRPr>
          </a:p>
          <a:p>
            <a:pPr lvl="1" eaLnBrk="1" hangingPunct="1"/>
            <a:r>
              <a:rPr lang="pt-PT" sz="2300" smtClean="0">
                <a:latin typeface="Arial" charset="0"/>
                <a:ea typeface="ＭＳ Ｐゴシック"/>
                <a:cs typeface="ＭＳ Ｐゴシック"/>
              </a:rPr>
              <a:t>Juridicamente vinculativo</a:t>
            </a:r>
          </a:p>
          <a:p>
            <a:pPr lvl="1" eaLnBrk="1" hangingPunct="1"/>
            <a:r>
              <a:rPr lang="pt-PT" sz="2300" smtClean="0">
                <a:latin typeface="Arial" charset="0"/>
                <a:ea typeface="ＭＳ Ｐゴシック"/>
                <a:cs typeface="ＭＳ Ｐゴシック"/>
              </a:rPr>
              <a:t>Adoptado pelo Conselho por unanimidade</a:t>
            </a:r>
          </a:p>
          <a:p>
            <a:pPr lvl="1" eaLnBrk="1" hangingPunct="1"/>
            <a:r>
              <a:rPr lang="pt-PT" sz="2300" smtClean="0">
                <a:latin typeface="Arial" charset="0"/>
                <a:ea typeface="ＭＳ Ｐゴシック"/>
                <a:cs typeface="ＭＳ Ｐゴシック"/>
              </a:rPr>
              <a:t>Após parecer favorável do Parlamento Europeu (por maioria dos membros que o compõem)</a:t>
            </a:r>
            <a:endParaRPr lang="en-GB" sz="2300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2532" name="Rectangle 10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Nova arquitectura financeira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457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1347102-91C3-4EB4-BA0A-C8322E11E4D2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pt-PT" sz="2300" smtClean="0">
              <a:latin typeface="Arial" charset="0"/>
              <a:ea typeface="ＭＳ Ｐゴシック"/>
              <a:cs typeface="ＭＳ Ｐゴシック"/>
            </a:endParaRPr>
          </a:p>
          <a:p>
            <a:pPr eaLnBrk="1" hangingPunct="1"/>
            <a:r>
              <a:rPr lang="pt-PT" sz="2100" smtClean="0">
                <a:latin typeface="Arial" charset="0"/>
                <a:ea typeface="ＭＳ Ｐゴシック"/>
                <a:cs typeface="ＭＳ Ｐゴシック"/>
              </a:rPr>
              <a:t>No orçamento anual, o Parlamento e o Conselho passam a ser co-responsáveis por todas as despesas da EU sobre as quais decidem conjuntamente</a:t>
            </a:r>
          </a:p>
          <a:p>
            <a:pPr eaLnBrk="1" hangingPunct="1"/>
            <a:endParaRPr lang="pt-PT" sz="2100" smtClean="0">
              <a:latin typeface="Arial" charset="0"/>
              <a:ea typeface="ＭＳ Ｐゴシック"/>
              <a:cs typeface="ＭＳ Ｐゴシック"/>
            </a:endParaRPr>
          </a:p>
          <a:p>
            <a:pPr eaLnBrk="1" hangingPunct="1"/>
            <a:r>
              <a:rPr lang="pt-PT" sz="2100" smtClean="0">
                <a:latin typeface="Arial" charset="0"/>
                <a:ea typeface="ＭＳ Ｐゴシック"/>
                <a:cs typeface="ＭＳ Ｐゴシック"/>
              </a:rPr>
              <a:t>Acaba a distinção entre despesas obrigatórias e despesas não obrigatórias.</a:t>
            </a:r>
          </a:p>
          <a:p>
            <a:pPr eaLnBrk="1" hangingPunct="1"/>
            <a:endParaRPr lang="pt-PT" sz="2100" smtClean="0">
              <a:latin typeface="Arial" charset="0"/>
              <a:ea typeface="ＭＳ Ｐゴシック"/>
              <a:cs typeface="ＭＳ Ｐゴシック"/>
            </a:endParaRPr>
          </a:p>
          <a:p>
            <a:pPr eaLnBrk="1" hangingPunct="1"/>
            <a:r>
              <a:rPr lang="pt-PT" sz="2100" smtClean="0">
                <a:latin typeface="Arial" charset="0"/>
                <a:ea typeface="ＭＳ Ｐゴシック"/>
                <a:cs typeface="ＭＳ Ｐゴシック"/>
              </a:rPr>
              <a:t>Cada Instituição disporá apenas de uma leitura para definir a sua posição, após o que, caso os dois ramos da autoridade orçamental não cheguem a acordo, é convocado um Comité de Conciliação (CC)</a:t>
            </a:r>
            <a:endParaRPr lang="en-GB" sz="2100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Nova arquitectura financeira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QFP</a:t>
            </a:r>
            <a:endParaRPr lang="en-GB" smtClean="0"/>
          </a:p>
        </p:txBody>
      </p:sp>
      <p:sp>
        <p:nvSpPr>
          <p:cNvPr id="26626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76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D011CD9-9CBB-413A-8F0B-A6F1226A9883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9750" y="1412875"/>
            <a:ext cx="8229600" cy="40322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pt-PT" sz="27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t-PT" sz="2400" smtClean="0"/>
              <a:t>O QFP assegura paz e estabilidade orçamental.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PT" sz="2400" smtClean="0"/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pt-PT" sz="2400" smtClean="0"/>
              <a:t>Esta figura existe desde 1988.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t-PT" sz="2400" smtClean="0"/>
              <a:t>Mas só consta no Tratado de Lisboa.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pt-PT" sz="2400" smtClean="0"/>
          </a:p>
          <a:p>
            <a:pPr lvl="3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pt-PT" sz="2000" smtClean="0"/>
              <a:t>Dificuldades: </a:t>
            </a:r>
          </a:p>
          <a:p>
            <a:pPr lvl="4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pt-PT" sz="2000" smtClean="0"/>
              <a:t>Flexibilidade</a:t>
            </a:r>
          </a:p>
          <a:p>
            <a:pPr lvl="4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pt-PT" sz="2000" smtClean="0"/>
              <a:t>Unanimidade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PT" sz="2000" i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pt-PT" sz="5000" smtClean="0">
              <a:sym typeface="Wingdings 3" pitchFamily="18" charset="2"/>
            </a:endParaRPr>
          </a:p>
        </p:txBody>
      </p:sp>
      <p:sp>
        <p:nvSpPr>
          <p:cNvPr id="27652" name="Rectangle 10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QFP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smtClean="0"/>
              <a:t>Curia,  28 de Janeiro 2012                        5ª Universidade da Europa</a:t>
            </a:r>
          </a:p>
        </p:txBody>
      </p:sp>
      <p:sp>
        <p:nvSpPr>
          <p:cNvPr id="296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1647611-C20A-4F68-8E85-4C501563D1FE}" type="slidenum">
              <a:rPr lang="en-GB" smtClean="0"/>
              <a:pPr/>
              <a:t>9</a:t>
            </a:fld>
            <a:endParaRPr lang="en-GB" smtClean="0"/>
          </a:p>
        </p:txBody>
      </p:sp>
      <p:graphicFrame>
        <p:nvGraphicFramePr>
          <p:cNvPr id="31015" name="Group 295"/>
          <p:cNvGraphicFramePr>
            <a:graphicFrameLocks noGrp="1"/>
          </p:cNvGraphicFramePr>
          <p:nvPr>
            <p:ph idx="4294967295"/>
          </p:nvPr>
        </p:nvGraphicFramePr>
        <p:xfrm>
          <a:off x="323850" y="1773238"/>
          <a:ext cx="8567738" cy="4295775"/>
        </p:xfrm>
        <a:graphic>
          <a:graphicData uri="http://schemas.openxmlformats.org/drawingml/2006/table">
            <a:tbl>
              <a:tblPr/>
              <a:tblGrid>
                <a:gridCol w="700088"/>
                <a:gridCol w="442912"/>
                <a:gridCol w="441325"/>
                <a:gridCol w="442913"/>
                <a:gridCol w="442912"/>
                <a:gridCol w="325438"/>
                <a:gridCol w="130175"/>
                <a:gridCol w="665162"/>
                <a:gridCol w="700088"/>
                <a:gridCol w="700087"/>
                <a:gridCol w="700088"/>
                <a:gridCol w="701675"/>
                <a:gridCol w="592137"/>
                <a:gridCol w="503238"/>
                <a:gridCol w="504825"/>
                <a:gridCol w="574675"/>
              </a:tblGrid>
              <a:tr h="142875">
                <a:tc gridSpan="16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Quadro Financeiro 2007 - 2013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00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(milhões de euros - a preços de 2004</a:t>
                      </a: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)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4150">
                <a:tc rowSpan="2"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Dotações de Autorização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2007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2008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2009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2013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Total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1- Crescimento Sustentável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50865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53262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55879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56435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55400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56866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58256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386963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1-A Competitividade para o crescimento 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8404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9595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12018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12580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11306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12122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12914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78939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1-B Coesão para o crescimento e o emprego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42461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43667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43861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43855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44094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44744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45342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308024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2- Preservação e gestão dos recursos naturais das quais: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51962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54685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51023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53238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52528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51901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51284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366621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88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despesas de mercado e pagamentos directos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43120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42697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42279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41864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41453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41047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40645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293105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3 - Cidadania, liberdade, segurança e justiça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1199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1258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1375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1503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1645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1797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1988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10765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3A Liberdade, segurança e justiça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ＭＳ Ｐゴシック"/>
                        <a:cs typeface="ＭＳ Ｐゴシック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600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690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785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910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1050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1200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1390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6625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3B Cidadania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599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568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590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593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595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597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598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4140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4- A UE como protagonista global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6199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6469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6739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7009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7339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7679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8029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49463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5- Administração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6633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6818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6816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6999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7255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7400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7610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49531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6- Compensações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419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191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190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800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 gridSpan="8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Total das dotações de autorização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117277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122683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122022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125184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124167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125643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127167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864143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92088">
                <a:tc gridSpan="8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em percentagem do RNB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1,08%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1,09%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1,06%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1,06%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1,03%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1,02%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1,01%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1,048%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84150">
                <a:tc gridSpan="8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Total das dotações de pagamento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115142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119805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109091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119245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116884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120575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119784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820526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193675">
                <a:tc gridSpan="8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em percentagem do RNB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1,06%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1,06%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0,95%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1,01%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0,97%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0,98%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0,95%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1,00%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184150">
                <a:tc gridSpan="8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Margem disponível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0,18%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0,18%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0,29%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0,23%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0,27%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0,26%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0,29%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0,24%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93675">
                <a:tc gridSpan="8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Limite máximo dos recursos próprios em percentagem do RNB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1,24%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1,24%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1,24%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1,24%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1,24%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1,24%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1,24%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/>
                          <a:cs typeface="ＭＳ Ｐゴシック"/>
                        </a:rPr>
                        <a:t>1,24%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  <p:sp>
        <p:nvSpPr>
          <p:cNvPr id="29906" name="Rectangle 230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pt-PT" sz="4400">
                <a:solidFill>
                  <a:schemeClr val="tx2"/>
                </a:solidFill>
                <a:latin typeface="Garamond" pitchFamily="18" charset="0"/>
              </a:rPr>
              <a:t>O actual QFP</a:t>
            </a:r>
            <a:endParaRPr lang="en-GB" sz="44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FF9900"/>
      </a:dk2>
      <a:lt2>
        <a:srgbClr val="666633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FF9900"/>
        </a:dk2>
        <a:lt2>
          <a:srgbClr val="666633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10">
        <a:dk1>
          <a:srgbClr val="000000"/>
        </a:dk1>
        <a:lt1>
          <a:srgbClr val="FFFFFF"/>
        </a:lt1>
        <a:dk2>
          <a:srgbClr val="FF9900"/>
        </a:dk2>
        <a:lt2>
          <a:srgbClr val="0066CC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5085</TotalTime>
  <Words>2171</Words>
  <Application>Microsoft Macintosh PowerPoint</Application>
  <PresentationFormat>On-screen Show (4:3)</PresentationFormat>
  <Paragraphs>819</Paragraphs>
  <Slides>35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Design Template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Verdana</vt:lpstr>
      <vt:lpstr>ＭＳ Ｐゴシック</vt:lpstr>
      <vt:lpstr>Arial</vt:lpstr>
      <vt:lpstr>Garamond</vt:lpstr>
      <vt:lpstr>Wingdings</vt:lpstr>
      <vt:lpstr>Calibri</vt:lpstr>
      <vt:lpstr>Times New Roman</vt:lpstr>
      <vt:lpstr>Wingdings 3</vt:lpstr>
      <vt:lpstr>Constantia</vt:lpstr>
      <vt:lpstr>Level</vt:lpstr>
      <vt:lpstr>Level</vt:lpstr>
      <vt:lpstr>Chart</vt:lpstr>
      <vt:lpstr>Orçamento da UE e perspectivas financeiras </vt:lpstr>
      <vt:lpstr>O actual modelo de financiamento</vt:lpstr>
      <vt:lpstr>A Arquitectura financeira</vt:lpstr>
      <vt:lpstr>Slide 4</vt:lpstr>
      <vt:lpstr>Slide 5</vt:lpstr>
      <vt:lpstr>Slide 6</vt:lpstr>
      <vt:lpstr>QFP</vt:lpstr>
      <vt:lpstr>Slide 8</vt:lpstr>
      <vt:lpstr>Slide 9</vt:lpstr>
      <vt:lpstr>Slide 10</vt:lpstr>
      <vt:lpstr>A política de Coesão</vt:lpstr>
      <vt:lpstr>Slide 12</vt:lpstr>
      <vt:lpstr>Slide 13</vt:lpstr>
      <vt:lpstr>Modelo de Financiamento</vt:lpstr>
      <vt:lpstr>Slide 15</vt:lpstr>
      <vt:lpstr>Slide 16</vt:lpstr>
      <vt:lpstr>Slide 17</vt:lpstr>
      <vt:lpstr>Orçamento da UE</vt:lpstr>
      <vt:lpstr>Slide 19</vt:lpstr>
      <vt:lpstr>Orçamento da UE</vt:lpstr>
      <vt:lpstr>Slide 21</vt:lpstr>
      <vt:lpstr>Slide 22</vt:lpstr>
      <vt:lpstr>Estratégia Europa 2020</vt:lpstr>
      <vt:lpstr>Slide 24</vt:lpstr>
      <vt:lpstr>Metas UE 2020 em Portugal</vt:lpstr>
      <vt:lpstr>O próximo QFP</vt:lpstr>
      <vt:lpstr>QFP 2014-2020</vt:lpstr>
      <vt:lpstr>Slide 28</vt:lpstr>
      <vt:lpstr>Próximos passos</vt:lpstr>
      <vt:lpstr>A nova Política de Coesão</vt:lpstr>
      <vt:lpstr>PIB per Capita por NUTS</vt:lpstr>
      <vt:lpstr>Slide 32</vt:lpstr>
      <vt:lpstr>Reforma do Sistema dos Recursos Próprios</vt:lpstr>
      <vt:lpstr>Slide 34</vt:lpstr>
      <vt:lpstr>Obrigado pela atenção</vt:lpstr>
    </vt:vector>
  </TitlesOfParts>
  <Company>European Parliament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Pedro Couto Soares</cp:lastModifiedBy>
  <cp:revision>228</cp:revision>
  <dcterms:created xsi:type="dcterms:W3CDTF">2010-11-24T07:47:16Z</dcterms:created>
  <dcterms:modified xsi:type="dcterms:W3CDTF">2012-01-26T17:38:08Z</dcterms:modified>
</cp:coreProperties>
</file>