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79" r:id="rId4"/>
    <p:sldId id="268" r:id="rId5"/>
    <p:sldId id="266" r:id="rId6"/>
    <p:sldId id="267" r:id="rId7"/>
    <p:sldId id="269" r:id="rId8"/>
    <p:sldId id="261" r:id="rId9"/>
    <p:sldId id="272" r:id="rId10"/>
    <p:sldId id="280" r:id="rId11"/>
    <p:sldId id="274" r:id="rId12"/>
    <p:sldId id="275" r:id="rId13"/>
    <p:sldId id="276" r:id="rId14"/>
    <p:sldId id="277" r:id="rId15"/>
    <p:sldId id="278" r:id="rId16"/>
    <p:sldId id="285" r:id="rId17"/>
    <p:sldId id="281" r:id="rId18"/>
    <p:sldId id="283" r:id="rId19"/>
    <p:sldId id="273" r:id="rId20"/>
  </p:sldIdLst>
  <p:sldSz cx="9144000" cy="6858000" type="screen4x3"/>
  <p:notesSz cx="9926638" cy="67976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EE"/>
    <a:srgbClr val="4343FF"/>
    <a:srgbClr val="0066FF"/>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5143" autoAdjust="0"/>
  </p:normalViewPr>
  <p:slideViewPr>
    <p:cSldViewPr>
      <p:cViewPr varScale="1">
        <p:scale>
          <a:sx n="62" d="100"/>
          <a:sy n="62" d="100"/>
        </p:scale>
        <p:origin x="-136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Folha_de_C_lculo_do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pt-PT"/>
  <c:chart>
    <c:autoTitleDeleted val="1"/>
    <c:plotArea>
      <c:layout>
        <c:manualLayout>
          <c:layoutTarget val="inner"/>
          <c:xMode val="edge"/>
          <c:yMode val="edge"/>
          <c:x val="0"/>
          <c:y val="0.19408809288075923"/>
          <c:w val="1"/>
          <c:h val="0.5700120213980886"/>
        </c:manualLayout>
      </c:layout>
      <c:barChart>
        <c:barDir val="col"/>
        <c:grouping val="clustered"/>
        <c:ser>
          <c:idx val="0"/>
          <c:order val="0"/>
          <c:tx>
            <c:strRef>
              <c:f>Sheet1!$B$1</c:f>
              <c:strCache>
                <c:ptCount val="1"/>
                <c:pt idx="0">
                  <c:v>Total</c:v>
                </c:pt>
              </c:strCache>
            </c:strRef>
          </c:tx>
          <c:spPr>
            <a:solidFill>
              <a:schemeClr val="accent1"/>
            </a:solidFill>
            <a:ln w="9518"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dLbls>
            <c:txPr>
              <a:bodyPr/>
              <a:lstStyle/>
              <a:p>
                <a:pPr>
                  <a:defRPr sz="1399" b="1"/>
                </a:pPr>
                <a:endParaRPr lang="pt-PT"/>
              </a:p>
            </c:txPr>
            <c:showVal val="1"/>
          </c:dLbls>
          <c:cat>
            <c:strRef>
              <c:f>Sheet1!$A$2:$A$3</c:f>
              <c:strCache>
                <c:ptCount val="2"/>
                <c:pt idx="0">
                  <c:v>Portugal</c:v>
                </c:pt>
                <c:pt idx="1">
                  <c:v>EU(28)</c:v>
                </c:pt>
              </c:strCache>
            </c:strRef>
          </c:cat>
          <c:val>
            <c:numRef>
              <c:f>Sheet1!$B$2:$B$3</c:f>
              <c:numCache>
                <c:formatCode>0.0%</c:formatCode>
                <c:ptCount val="2"/>
                <c:pt idx="0">
                  <c:v>0.123</c:v>
                </c:pt>
                <c:pt idx="1">
                  <c:v>8.8999999999999996E-2</c:v>
                </c:pt>
              </c:numCache>
            </c:numRef>
          </c:val>
        </c:ser>
        <c:overlap val="-25"/>
        <c:axId val="74817536"/>
        <c:axId val="74819840"/>
      </c:barChart>
      <c:catAx>
        <c:axId val="74817536"/>
        <c:scaling>
          <c:orientation val="minMax"/>
        </c:scaling>
        <c:axPos val="b"/>
        <c:numFmt formatCode="General" sourceLinked="1"/>
        <c:majorTickMark val="none"/>
        <c:tickLblPos val="nextTo"/>
        <c:txPr>
          <a:bodyPr/>
          <a:lstStyle/>
          <a:p>
            <a:pPr>
              <a:defRPr b="1"/>
            </a:pPr>
            <a:endParaRPr lang="pt-PT"/>
          </a:p>
        </c:txPr>
        <c:crossAx val="74819840"/>
        <c:crosses val="autoZero"/>
        <c:auto val="1"/>
        <c:lblAlgn val="ctr"/>
        <c:lblOffset val="100"/>
      </c:catAx>
      <c:valAx>
        <c:axId val="74819840"/>
        <c:scaling>
          <c:orientation val="minMax"/>
        </c:scaling>
        <c:delete val="1"/>
        <c:axPos val="l"/>
        <c:numFmt formatCode="0.0%" sourceLinked="1"/>
        <c:tickLblPos val="none"/>
        <c:crossAx val="74817536"/>
        <c:crosses val="autoZero"/>
        <c:crossBetween val="between"/>
      </c:valAx>
      <c:spPr>
        <a:noFill/>
        <a:ln w="25386">
          <a:noFill/>
        </a:ln>
      </c:spPr>
    </c:plotArea>
    <c:legend>
      <c:legendPos val="t"/>
      <c:layout>
        <c:manualLayout>
          <c:xMode val="edge"/>
          <c:yMode val="edge"/>
          <c:x val="0.3705353340266429"/>
          <c:y val="0.89312988861466969"/>
          <c:w val="0.25450106472539963"/>
          <c:h val="8.4207832229926116E-2"/>
        </c:manualLayout>
      </c:layout>
      <c:txPr>
        <a:bodyPr/>
        <a:lstStyle/>
        <a:p>
          <a:pPr>
            <a:defRPr sz="1599"/>
          </a:pPr>
          <a:endParaRPr lang="pt-PT"/>
        </a:p>
      </c:txPr>
    </c:legend>
    <c:plotVisOnly val="1"/>
    <c:dispBlanksAs val="gap"/>
  </c:chart>
  <c:txPr>
    <a:bodyPr/>
    <a:lstStyle/>
    <a:p>
      <a:pPr>
        <a:defRPr sz="1799">
          <a:ln>
            <a:noFill/>
          </a:ln>
        </a:defRPr>
      </a:pPr>
      <a:endParaRPr lang="pt-PT"/>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sz="quarter" idx="1"/>
          </p:nvPr>
        </p:nvSpPr>
        <p:spPr>
          <a:xfrm>
            <a:off x="5622925" y="0"/>
            <a:ext cx="4302125" cy="339725"/>
          </a:xfrm>
          <a:prstGeom prst="rect">
            <a:avLst/>
          </a:prstGeom>
        </p:spPr>
        <p:txBody>
          <a:bodyPr vert="horz" lIns="91440" tIns="45720" rIns="91440" bIns="45720" rtlCol="0"/>
          <a:lstStyle>
            <a:lvl1pPr algn="r">
              <a:defRPr sz="1200" smtClean="0"/>
            </a:lvl1pPr>
          </a:lstStyle>
          <a:p>
            <a:pPr>
              <a:defRPr/>
            </a:pPr>
            <a:fld id="{B928373E-6746-49EF-9A9D-FA469AC52E0A}" type="datetimeFigureOut">
              <a:rPr lang="en-GB"/>
              <a:pPr>
                <a:defRPr/>
              </a:pPr>
              <a:t>16/04/2016</a:t>
            </a:fld>
            <a:endParaRPr lang="en-GB"/>
          </a:p>
        </p:txBody>
      </p:sp>
      <p:sp>
        <p:nvSpPr>
          <p:cNvPr id="4" name="Footer Placeholder 3"/>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a:defRPr sz="1200" smtClean="0"/>
            </a:lvl1pPr>
          </a:lstStyle>
          <a:p>
            <a:pPr>
              <a:defRPr/>
            </a:pPr>
            <a:endParaRPr lang="en-GB"/>
          </a:p>
        </p:txBody>
      </p:sp>
      <p:sp>
        <p:nvSpPr>
          <p:cNvPr id="5" name="Slide Number Placeholder 4"/>
          <p:cNvSpPr>
            <a:spLocks noGrp="1"/>
          </p:cNvSpPr>
          <p:nvPr>
            <p:ph type="sldNum" sz="quarter" idx="3"/>
          </p:nvPr>
        </p:nvSpPr>
        <p:spPr>
          <a:xfrm>
            <a:off x="5622925" y="6456363"/>
            <a:ext cx="4302125" cy="339725"/>
          </a:xfrm>
          <a:prstGeom prst="rect">
            <a:avLst/>
          </a:prstGeom>
        </p:spPr>
        <p:txBody>
          <a:bodyPr vert="horz" lIns="91440" tIns="45720" rIns="91440" bIns="45720" rtlCol="0" anchor="b"/>
          <a:lstStyle>
            <a:lvl1pPr algn="r">
              <a:defRPr sz="1200" smtClean="0"/>
            </a:lvl1pPr>
          </a:lstStyle>
          <a:p>
            <a:pPr>
              <a:defRPr/>
            </a:pPr>
            <a:fld id="{A72526EA-94DD-46F5-B9A7-FAB672825F49}" type="slidenum">
              <a:rPr lang="en-GB"/>
              <a:pPr>
                <a:defRPr/>
              </a:pPr>
              <a:t>‹nº›</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5622925" y="0"/>
            <a:ext cx="4302125" cy="339725"/>
          </a:xfrm>
          <a:prstGeom prst="rect">
            <a:avLst/>
          </a:prstGeom>
        </p:spPr>
        <p:txBody>
          <a:bodyPr vert="horz" lIns="91440" tIns="45720" rIns="91440" bIns="45720" rtlCol="0"/>
          <a:lstStyle>
            <a:lvl1pPr algn="r">
              <a:defRPr sz="1200"/>
            </a:lvl1pPr>
          </a:lstStyle>
          <a:p>
            <a:pPr>
              <a:defRPr/>
            </a:pPr>
            <a:fld id="{EEBBE3AD-E723-47EA-98D4-C18944B1BC58}" type="datetimeFigureOut">
              <a:rPr lang="en-GB"/>
              <a:pPr>
                <a:defRPr/>
              </a:pPr>
              <a:t>16/04/2016</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992188" y="3228975"/>
            <a:ext cx="7942262" cy="305911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5622925" y="6456363"/>
            <a:ext cx="4302125" cy="339725"/>
          </a:xfrm>
          <a:prstGeom prst="rect">
            <a:avLst/>
          </a:prstGeom>
        </p:spPr>
        <p:txBody>
          <a:bodyPr vert="horz" lIns="91440" tIns="45720" rIns="91440" bIns="45720" rtlCol="0" anchor="b"/>
          <a:lstStyle>
            <a:lvl1pPr algn="r">
              <a:defRPr sz="1200"/>
            </a:lvl1pPr>
          </a:lstStyle>
          <a:p>
            <a:pPr>
              <a:defRPr/>
            </a:pPr>
            <a:fld id="{D0C7BF0F-B734-41E5-9D72-A75B491C00B3}" type="slidenum">
              <a:rPr lang="en-GB"/>
              <a:pPr>
                <a:defRPr/>
              </a:pPr>
              <a:t>‹nº›</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pt-PT" smtClean="0"/>
              <a:t>Dados comparáveis 2014. </a:t>
            </a:r>
            <a:endParaRPr lang="en-GB"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6CC1D1-51D9-4F71-B0F0-81CAC22E3E55}" type="slidenum">
              <a:rPr lang="en-GB" smtClean="0"/>
              <a:pPr/>
              <a:t>2</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EC8616-28D5-4132-B983-AA95B345729A}" type="slidenum">
              <a:rPr lang="en-GB" altLang="en-US" smtClean="0"/>
              <a:pPr/>
              <a:t>19</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pt-PT" smtClean="0"/>
              <a:t>Dados actuais. </a:t>
            </a:r>
            <a:endParaRPr lang="en-GB"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43A3D9-996F-4FC1-A50C-A072E814036D}" type="slidenum">
              <a:rPr lang="en-GB" smtClean="0"/>
              <a:pPr/>
              <a:t>3</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pt-PT" smtClean="0"/>
              <a:t>Dados actualizados. </a:t>
            </a:r>
            <a:endParaRPr lang="en-GB"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E554CB-B2AA-4901-80DC-3CC373921541}" type="slidenum">
              <a:rPr lang="en-GB" smtClean="0"/>
              <a:pPr/>
              <a:t>4</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Total: http://ec.europa.eu/eurostat/tgm/table.do?tab=table&amp;init=1&amp;language=en&amp;pcode=t2020_41&amp;plugin=1</a:t>
            </a:r>
          </a:p>
          <a:p>
            <a:r>
              <a:rPr lang="pt-PT" smtClean="0"/>
              <a:t>Homens: http://ec.europa.eu/eurostat/tgm/refreshTableAction.do?tab=table&amp;plugin=1&amp;pcode=t2020_41&amp;language=en</a:t>
            </a:r>
          </a:p>
          <a:p>
            <a:r>
              <a:rPr lang="pt-PT" smtClean="0"/>
              <a:t>Mulheres:http://ec.europa.eu/eurostat/tgm/refreshTableAction.do?tab=table&amp;plugin=1&amp;pcode=t2020_41&amp;language=en</a:t>
            </a:r>
            <a:endParaRPr lang="en-GB" smtClean="0"/>
          </a:p>
          <a:p>
            <a:endParaRPr lang="en-GB"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CDDCD9-4667-4C6C-8F0B-F5381EA8771E}" type="slidenum">
              <a:rPr lang="en-GB" smtClean="0"/>
              <a:pPr/>
              <a:t>5</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D9BBEE-D983-4FAF-813D-C56F6026433D}" type="slidenum">
              <a:rPr lang="en-GB" altLang="en-US" smtClean="0"/>
              <a:pPr/>
              <a:t>8</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D5CFF5-813A-4B91-B9FF-095E51DDEC8A}" type="slidenum">
              <a:rPr lang="en-GB" smtClean="0"/>
              <a:pPr/>
              <a:t>10</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pt-PT" altLang="en-US" b="1" smtClean="0"/>
              <a:t>É um programa com um pacote financeiro aprovado de </a:t>
            </a:r>
          </a:p>
          <a:p>
            <a:pPr algn="ctr" eaLnBrk="1" hangingPunct="1">
              <a:spcBef>
                <a:spcPct val="0"/>
              </a:spcBef>
            </a:pPr>
            <a:r>
              <a:rPr lang="pt-PT" altLang="en-US" b="1" smtClean="0"/>
              <a:t>6</a:t>
            </a:r>
            <a:r>
              <a:rPr lang="pt-PT" altLang="en-US" b="1" smtClean="0">
                <a:solidFill>
                  <a:srgbClr val="FF0000"/>
                </a:solidFill>
              </a:rPr>
              <a:t> </a:t>
            </a:r>
            <a:r>
              <a:rPr lang="pt-PT" altLang="en-US" b="1" smtClean="0"/>
              <a:t>milhões de euros anuais, que dá aos novos empreendedores, ou aos que pretendem sê-lo, a oportunidade de adquirirem conhecimentos para gerirem pequenos negócios, junto de empreendedores experientes, num outro país participante.</a:t>
            </a:r>
          </a:p>
          <a:p>
            <a:pPr algn="ctr" eaLnBrk="1" hangingPunct="1">
              <a:spcBef>
                <a:spcPct val="0"/>
              </a:spcBef>
            </a:pPr>
            <a:r>
              <a:rPr lang="pt-PT" altLang="en-US" b="1" smtClean="0"/>
              <a:t>O montante máximo atribuído aos projectos é de 500 mil euros </a:t>
            </a:r>
          </a:p>
          <a:p>
            <a:endParaRPr lang="en-GB"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CBB306-4C27-4E75-AF02-C305D1F76B48}" type="slidenum">
              <a:rPr lang="en-GB" smtClean="0"/>
              <a:pPr/>
              <a:t>12</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E70C7A-2940-4864-B156-42D012E593C1}" type="slidenum">
              <a:rPr lang="en-GB" smtClean="0"/>
              <a:pPr/>
              <a:t>13</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4B1E5C-8CA6-4DF6-9E93-4874C9197EF3}" type="slidenum">
              <a:rPr lang="en-GB" smtClean="0"/>
              <a:pPr/>
              <a:t>17</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9034171-6BE5-4993-A77C-086E47ABA749}" type="datetimeFigureOut">
              <a:rPr lang="en-GB"/>
              <a:pPr>
                <a:defRPr/>
              </a:pPr>
              <a:t>16/04/2016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CF16F96-B7E1-4283-8E6A-E0ED0575EB1A}" type="slidenum">
              <a:rPr lang="en-GB"/>
              <a:pPr>
                <a:defRPr/>
              </a:pPr>
              <a:t>‹nº›</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8AD2BFC-00FA-47DB-BAC6-E9F63DAB6946}" type="datetimeFigureOut">
              <a:rPr lang="en-GB"/>
              <a:pPr>
                <a:defRPr/>
              </a:pPr>
              <a:t>16/04/2016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A9CB364-DAC8-4672-884D-4078784FF645}" type="slidenum">
              <a:rPr lang="en-GB"/>
              <a:pPr>
                <a:defRPr/>
              </a:pPr>
              <a:t>‹nº›</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EC488DA-6DEF-44B2-A80A-9453E45DDFF5}" type="datetimeFigureOut">
              <a:rPr lang="en-GB"/>
              <a:pPr>
                <a:defRPr/>
              </a:pPr>
              <a:t>16/04/2016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0332805-44C2-46F0-A78D-6972EAD570C2}" type="slidenum">
              <a:rPr lang="en-GB"/>
              <a:pPr>
                <a:defRPr/>
              </a:pPr>
              <a:t>‹nº›</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9B561C2-FBBB-4964-9522-D132630D5FD2}" type="datetimeFigureOut">
              <a:rPr lang="en-GB"/>
              <a:pPr>
                <a:defRPr/>
              </a:pPr>
              <a:t>16/04/2016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80EA225-A189-4EBF-8821-E01E4239F299}" type="slidenum">
              <a:rPr lang="en-GB"/>
              <a:pPr>
                <a:defRPr/>
              </a:pPr>
              <a:t>‹nº›</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ED173D0-B743-4923-9E85-3D9B357FD571}" type="datetimeFigureOut">
              <a:rPr lang="en-GB"/>
              <a:pPr>
                <a:defRPr/>
              </a:pPr>
              <a:t>16/04/2016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239EC23-F706-45CA-929A-32D13311EDE4}" type="slidenum">
              <a:rPr lang="en-GB"/>
              <a:pPr>
                <a:defRPr/>
              </a:pPr>
              <a:t>‹nº›</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C099D792-4ACB-4757-8E9C-7F3A9BFCEDF2}" type="datetimeFigureOut">
              <a:rPr lang="en-GB"/>
              <a:pPr>
                <a:defRPr/>
              </a:pPr>
              <a:t>16/04/2016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E765292-6F74-43A9-999F-DAE10D90E52D}" type="slidenum">
              <a:rPr lang="en-GB"/>
              <a:pPr>
                <a:defRPr/>
              </a:pPr>
              <a:t>‹nº›</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A44E65CD-7026-4A9D-99E7-7052983FC548}" type="datetimeFigureOut">
              <a:rPr lang="en-GB"/>
              <a:pPr>
                <a:defRPr/>
              </a:pPr>
              <a:t>16/04/2016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0AE5F460-1750-4ED2-85C7-740AE054040F}" type="slidenum">
              <a:rPr lang="en-GB"/>
              <a:pPr>
                <a:defRPr/>
              </a:pPr>
              <a:t>‹nº›</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1CB49BE-5880-4F57-9921-8F64F74ADCE2}" type="datetimeFigureOut">
              <a:rPr lang="en-GB"/>
              <a:pPr>
                <a:defRPr/>
              </a:pPr>
              <a:t>16/04/2016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A157B82-5FB2-4B4F-9374-1FA81DA6FC44}" type="slidenum">
              <a:rPr lang="en-GB"/>
              <a:pPr>
                <a:defRPr/>
              </a:pPr>
              <a:t>‹nº›</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134353-7F92-482C-9231-EF5F6E8566E2}" type="datetimeFigureOut">
              <a:rPr lang="en-GB"/>
              <a:pPr>
                <a:defRPr/>
              </a:pPr>
              <a:t>16/04/2016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7F9DB51-AB75-4809-9804-51439C99F0FE}" type="slidenum">
              <a:rPr lang="en-GB"/>
              <a:pPr>
                <a:defRPr/>
              </a:pPr>
              <a:t>‹nº›</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1D1CCD-0AE5-4FEE-91D2-59DF357F18D7}" type="datetimeFigureOut">
              <a:rPr lang="en-GB"/>
              <a:pPr>
                <a:defRPr/>
              </a:pPr>
              <a:t>16/04/2016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596D6D5-6545-49F0-AE74-1460416449FB}" type="slidenum">
              <a:rPr lang="en-GB"/>
              <a:pPr>
                <a:defRPr/>
              </a:pPr>
              <a:t>‹nº›</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8EE92B-0BE1-4F9D-957E-63E2377DA29C}" type="datetimeFigureOut">
              <a:rPr lang="en-GB"/>
              <a:pPr>
                <a:defRPr/>
              </a:pPr>
              <a:t>16/04/2016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D55B343-83A2-4754-8E09-9278ECF362D5}" type="slidenum">
              <a:rPr lang="en-GB"/>
              <a:pPr>
                <a:defRPr/>
              </a:pPr>
              <a:t>‹nº›</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B6DF727-7604-4FCC-AE1E-E0F6105538FE}" type="datetimeFigureOut">
              <a:rPr lang="en-GB"/>
              <a:pPr>
                <a:defRPr/>
              </a:pPr>
              <a:t>16/04/2016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824EAF9-6D6A-455C-8145-17A369CACE7A}" type="slidenum">
              <a:rPr lang="en-GB"/>
              <a:pPr>
                <a:defRPr/>
              </a:pPr>
              <a:t>‹nº›</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Gr_fico_do_Microsoft_Office_Excel1.xls"/><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oleObject" Target="../embeddings/Gr_fico_do_Microsoft_Office_Excel2.xls"/><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oleObject" Target="../embeddings/Gr_fico_do_Microsoft_Office_Excel3.xls"/><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Gr_fico_do_Microsoft_Office_Excel4.xls"/><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Users\cfagundesmartins\Desktop\Univ Europa 2016.jpg"/>
          <p:cNvPicPr>
            <a:picLocks noChangeAspect="1" noChangeArrowheads="1"/>
          </p:cNvPicPr>
          <p:nvPr/>
        </p:nvPicPr>
        <p:blipFill>
          <a:blip r:embed="rId2" cstate="print"/>
          <a:srcRect/>
          <a:stretch>
            <a:fillRect/>
          </a:stretch>
        </p:blipFill>
        <p:spPr bwMode="auto">
          <a:xfrm>
            <a:off x="0" y="0"/>
            <a:ext cx="9144000" cy="4430713"/>
          </a:xfrm>
          <a:prstGeom prst="rect">
            <a:avLst/>
          </a:prstGeom>
          <a:noFill/>
          <a:ln w="9525">
            <a:noFill/>
            <a:miter lim="800000"/>
            <a:headEnd/>
            <a:tailEnd/>
          </a:ln>
        </p:spPr>
      </p:pic>
      <p:sp>
        <p:nvSpPr>
          <p:cNvPr id="2051" name="TextBox 1"/>
          <p:cNvSpPr txBox="1">
            <a:spLocks noChangeArrowheads="1"/>
          </p:cNvSpPr>
          <p:nvPr/>
        </p:nvSpPr>
        <p:spPr bwMode="auto">
          <a:xfrm>
            <a:off x="684213" y="3019425"/>
            <a:ext cx="7848600" cy="769938"/>
          </a:xfrm>
          <a:prstGeom prst="rect">
            <a:avLst/>
          </a:prstGeom>
          <a:noFill/>
          <a:ln w="9525">
            <a:noFill/>
            <a:miter lim="800000"/>
            <a:headEnd/>
            <a:tailEnd/>
          </a:ln>
        </p:spPr>
        <p:txBody>
          <a:bodyPr>
            <a:spAutoFit/>
          </a:bodyPr>
          <a:lstStyle/>
          <a:p>
            <a:pPr algn="ctr"/>
            <a:r>
              <a:rPr lang="en-GB" altLang="en-US" sz="4400" b="1">
                <a:latin typeface="Aharoni" pitchFamily="2" charset="-79"/>
                <a:cs typeface="Aharoni" pitchFamily="2" charset="-79"/>
              </a:rPr>
              <a:t>COMBATER O DESEMPREGO</a:t>
            </a:r>
          </a:p>
        </p:txBody>
      </p:sp>
      <p:sp>
        <p:nvSpPr>
          <p:cNvPr id="3" name="TextBox 2"/>
          <p:cNvSpPr txBox="1"/>
          <p:nvPr/>
        </p:nvSpPr>
        <p:spPr>
          <a:xfrm>
            <a:off x="684213" y="3789363"/>
            <a:ext cx="7848600" cy="522287"/>
          </a:xfrm>
          <a:prstGeom prst="rect">
            <a:avLst/>
          </a:prstGeom>
          <a:noFill/>
        </p:spPr>
        <p:txBody>
          <a:bodyPr>
            <a:spAutoFit/>
          </a:bodyPr>
          <a:lstStyle/>
          <a:p>
            <a:pPr algn="ctr">
              <a:defRPr/>
            </a:pPr>
            <a:r>
              <a:rPr lang="en-GB" sz="2800" b="1" dirty="0">
                <a:solidFill>
                  <a:schemeClr val="tx1">
                    <a:lumMod val="65000"/>
                    <a:lumOff val="35000"/>
                  </a:schemeClr>
                </a:solidFill>
                <a:latin typeface="Franklin Gothic Medium" panose="020B0603020102020204" pitchFamily="34" charset="0"/>
              </a:rPr>
              <a:t>Eurodeputada Sofia Ribeiro </a:t>
            </a:r>
          </a:p>
        </p:txBody>
      </p:sp>
      <p:grpSp>
        <p:nvGrpSpPr>
          <p:cNvPr id="2053" name="Group 5"/>
          <p:cNvGrpSpPr>
            <a:grpSpLocks/>
          </p:cNvGrpSpPr>
          <p:nvPr/>
        </p:nvGrpSpPr>
        <p:grpSpPr bwMode="auto">
          <a:xfrm>
            <a:off x="395288" y="5661025"/>
            <a:ext cx="2160587" cy="654050"/>
            <a:chOff x="-9434" y="0"/>
            <a:chExt cx="1871919" cy="501877"/>
          </a:xfrm>
        </p:grpSpPr>
        <p:pic>
          <p:nvPicPr>
            <p:cNvPr id="2054" name="Picture 6" descr="LOGO_EP"/>
            <p:cNvPicPr>
              <a:picLocks noChangeAspect="1"/>
            </p:cNvPicPr>
            <p:nvPr/>
          </p:nvPicPr>
          <p:blipFill>
            <a:blip r:embed="rId3" cstate="print"/>
            <a:srcRect/>
            <a:stretch>
              <a:fillRect/>
            </a:stretch>
          </p:blipFill>
          <p:spPr bwMode="auto">
            <a:xfrm>
              <a:off x="-9434" y="0"/>
              <a:ext cx="855023" cy="469076"/>
            </a:xfrm>
            <a:prstGeom prst="rect">
              <a:avLst/>
            </a:prstGeom>
            <a:noFill/>
            <a:ln w="9525">
              <a:noFill/>
              <a:miter lim="800000"/>
              <a:headEnd/>
              <a:tailEnd/>
            </a:ln>
          </p:spPr>
        </p:pic>
        <p:sp>
          <p:nvSpPr>
            <p:cNvPr id="2055" name="Text Box 2"/>
            <p:cNvSpPr txBox="1">
              <a:spLocks noChangeArrowheads="1"/>
            </p:cNvSpPr>
            <p:nvPr/>
          </p:nvSpPr>
          <p:spPr bwMode="auto">
            <a:xfrm>
              <a:off x="900584" y="169368"/>
              <a:ext cx="961901" cy="332509"/>
            </a:xfrm>
            <a:prstGeom prst="rect">
              <a:avLst/>
            </a:prstGeom>
            <a:noFill/>
            <a:ln w="9525">
              <a:noFill/>
              <a:miter lim="800000"/>
              <a:headEnd/>
              <a:tailEnd/>
            </a:ln>
          </p:spPr>
          <p:txBody>
            <a:bodyPr/>
            <a:lstStyle/>
            <a:p>
              <a:r>
                <a:rPr lang="pt-PT" altLang="en-US" sz="700">
                  <a:solidFill>
                    <a:srgbClr val="7F7F7F"/>
                  </a:solidFill>
                  <a:ea typeface="Calibri" pitchFamily="34" charset="0"/>
                  <a:cs typeface="Times New Roman" pitchFamily="18" charset="0"/>
                </a:rPr>
                <a:t>EURODEPUTADA</a:t>
              </a:r>
              <a:endParaRPr lang="en-GB" altLang="en-US" sz="1100">
                <a:ea typeface="Calibri" pitchFamily="34" charset="0"/>
                <a:cs typeface="Times New Roman" pitchFamily="18" charset="0"/>
              </a:endParaRPr>
            </a:p>
            <a:p>
              <a:r>
                <a:rPr lang="pt-PT" altLang="en-US" sz="800" b="1">
                  <a:solidFill>
                    <a:srgbClr val="7F7F7F"/>
                  </a:solidFill>
                  <a:ea typeface="Calibri" pitchFamily="34" charset="0"/>
                  <a:cs typeface="Times New Roman" pitchFamily="18" charset="0"/>
                </a:rPr>
                <a:t>SOFIA RIBEIRO</a:t>
              </a:r>
              <a:endParaRPr lang="en-GB" altLang="en-US" sz="1100">
                <a:ea typeface="Calibri" pitchFamily="34" charset="0"/>
                <a:cs typeface="Times New Roman" pitchFamily="18"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cfagundesmartins\Desktop\Univ Europa 2016 2.jpg"/>
          <p:cNvPicPr>
            <a:picLocks noChangeAspect="1" noChangeArrowheads="1"/>
          </p:cNvPicPr>
          <p:nvPr/>
        </p:nvPicPr>
        <p:blipFill>
          <a:blip r:embed="rId3" cstate="print"/>
          <a:srcRect/>
          <a:stretch>
            <a:fillRect/>
          </a:stretch>
        </p:blipFill>
        <p:spPr bwMode="auto">
          <a:xfrm>
            <a:off x="0" y="-26988"/>
            <a:ext cx="9144000" cy="5308601"/>
          </a:xfrm>
          <a:prstGeom prst="rect">
            <a:avLst/>
          </a:prstGeom>
          <a:noFill/>
          <a:ln w="9525">
            <a:noFill/>
            <a:miter lim="800000"/>
            <a:headEnd/>
            <a:tailEnd/>
          </a:ln>
        </p:spPr>
      </p:pic>
      <p:pic>
        <p:nvPicPr>
          <p:cNvPr id="11267" name="Picture 4"/>
          <p:cNvPicPr>
            <a:picLocks noChangeAspect="1" noChangeArrowheads="1"/>
          </p:cNvPicPr>
          <p:nvPr/>
        </p:nvPicPr>
        <p:blipFill>
          <a:blip r:embed="rId4" cstate="print"/>
          <a:srcRect/>
          <a:stretch>
            <a:fillRect/>
          </a:stretch>
        </p:blipFill>
        <p:spPr bwMode="auto">
          <a:xfrm>
            <a:off x="684213" y="6289675"/>
            <a:ext cx="8064500" cy="452438"/>
          </a:xfrm>
          <a:prstGeom prst="rect">
            <a:avLst/>
          </a:prstGeom>
          <a:noFill/>
          <a:ln w="9525">
            <a:noFill/>
            <a:miter lim="800000"/>
            <a:headEnd/>
            <a:tailEnd/>
          </a:ln>
        </p:spPr>
      </p:pic>
      <p:grpSp>
        <p:nvGrpSpPr>
          <p:cNvPr id="11268" name="Group 5"/>
          <p:cNvGrpSpPr>
            <a:grpSpLocks/>
          </p:cNvGrpSpPr>
          <p:nvPr/>
        </p:nvGrpSpPr>
        <p:grpSpPr bwMode="auto">
          <a:xfrm>
            <a:off x="395288" y="5661025"/>
            <a:ext cx="2160587" cy="654050"/>
            <a:chOff x="-9434" y="0"/>
            <a:chExt cx="1871919" cy="501877"/>
          </a:xfrm>
        </p:grpSpPr>
        <p:pic>
          <p:nvPicPr>
            <p:cNvPr id="11274" name="Picture 6" descr="LOGO_EP"/>
            <p:cNvPicPr>
              <a:picLocks noChangeAspect="1"/>
            </p:cNvPicPr>
            <p:nvPr/>
          </p:nvPicPr>
          <p:blipFill>
            <a:blip r:embed="rId5" cstate="print"/>
            <a:srcRect/>
            <a:stretch>
              <a:fillRect/>
            </a:stretch>
          </p:blipFill>
          <p:spPr bwMode="auto">
            <a:xfrm>
              <a:off x="-9434" y="0"/>
              <a:ext cx="855023" cy="469076"/>
            </a:xfrm>
            <a:prstGeom prst="rect">
              <a:avLst/>
            </a:prstGeom>
            <a:noFill/>
            <a:ln w="9525">
              <a:noFill/>
              <a:miter lim="800000"/>
              <a:headEnd/>
              <a:tailEnd/>
            </a:ln>
          </p:spPr>
        </p:pic>
        <p:sp>
          <p:nvSpPr>
            <p:cNvPr id="11275" name="Text Box 2"/>
            <p:cNvSpPr txBox="1">
              <a:spLocks noChangeArrowheads="1"/>
            </p:cNvSpPr>
            <p:nvPr/>
          </p:nvSpPr>
          <p:spPr bwMode="auto">
            <a:xfrm>
              <a:off x="900584" y="169368"/>
              <a:ext cx="961901" cy="332509"/>
            </a:xfrm>
            <a:prstGeom prst="rect">
              <a:avLst/>
            </a:prstGeom>
            <a:noFill/>
            <a:ln w="9525">
              <a:noFill/>
              <a:miter lim="800000"/>
              <a:headEnd/>
              <a:tailEnd/>
            </a:ln>
          </p:spPr>
          <p:txBody>
            <a:bodyPr/>
            <a:lstStyle/>
            <a:p>
              <a:r>
                <a:rPr lang="pt-PT" altLang="en-US" sz="700">
                  <a:solidFill>
                    <a:srgbClr val="7F7F7F"/>
                  </a:solidFill>
                  <a:ea typeface="Calibri" pitchFamily="34" charset="0"/>
                  <a:cs typeface="Times New Roman" pitchFamily="18" charset="0"/>
                </a:rPr>
                <a:t>EURODEPUTADA</a:t>
              </a:r>
              <a:endParaRPr lang="en-GB" altLang="en-US" sz="1100">
                <a:ea typeface="Calibri" pitchFamily="34" charset="0"/>
                <a:cs typeface="Times New Roman" pitchFamily="18" charset="0"/>
              </a:endParaRPr>
            </a:p>
            <a:p>
              <a:r>
                <a:rPr lang="pt-PT" altLang="en-US" sz="800" b="1">
                  <a:solidFill>
                    <a:srgbClr val="7F7F7F"/>
                  </a:solidFill>
                  <a:ea typeface="Calibri" pitchFamily="34" charset="0"/>
                  <a:cs typeface="Times New Roman" pitchFamily="18" charset="0"/>
                </a:rPr>
                <a:t>SOFIA RIBEIRO</a:t>
              </a:r>
              <a:endParaRPr lang="en-GB" altLang="en-US" sz="1100">
                <a:ea typeface="Calibri" pitchFamily="34" charset="0"/>
                <a:cs typeface="Times New Roman" pitchFamily="18" charset="0"/>
              </a:endParaRPr>
            </a:p>
          </p:txBody>
        </p:sp>
      </p:grpSp>
      <p:sp>
        <p:nvSpPr>
          <p:cNvPr id="11269" name="TextBox 10"/>
          <p:cNvSpPr txBox="1">
            <a:spLocks noChangeArrowheads="1"/>
          </p:cNvSpPr>
          <p:nvPr/>
        </p:nvSpPr>
        <p:spPr bwMode="auto">
          <a:xfrm>
            <a:off x="3384550" y="333375"/>
            <a:ext cx="6443663" cy="831850"/>
          </a:xfrm>
          <a:prstGeom prst="rect">
            <a:avLst/>
          </a:prstGeom>
          <a:noFill/>
          <a:ln w="9525">
            <a:noFill/>
            <a:miter lim="800000"/>
            <a:headEnd/>
            <a:tailEnd/>
          </a:ln>
        </p:spPr>
        <p:txBody>
          <a:bodyPr>
            <a:spAutoFit/>
          </a:bodyPr>
          <a:lstStyle/>
          <a:p>
            <a:r>
              <a:rPr lang="en-GB" altLang="en-US" sz="3200" b="1">
                <a:latin typeface="Aharoni" pitchFamily="2" charset="-79"/>
                <a:cs typeface="Aharoni" pitchFamily="2" charset="-79"/>
              </a:rPr>
              <a:t>ESTRATÉGIA</a:t>
            </a:r>
            <a:r>
              <a:rPr lang="en-GB" altLang="en-US" sz="3600" b="1">
                <a:latin typeface="Aharoni" pitchFamily="2" charset="-79"/>
                <a:cs typeface="Aharoni" pitchFamily="2" charset="-79"/>
              </a:rPr>
              <a:t> EUROPA </a:t>
            </a:r>
            <a:r>
              <a:rPr lang="en-GB" altLang="en-US" sz="4800" b="1">
                <a:latin typeface="Aharoni" pitchFamily="2" charset="-79"/>
                <a:cs typeface="Aharoni" pitchFamily="2" charset="-79"/>
              </a:rPr>
              <a:t>2020 </a:t>
            </a:r>
            <a:r>
              <a:rPr lang="en-GB" altLang="en-US" sz="3600" b="1">
                <a:latin typeface="Aharoni" pitchFamily="2" charset="-79"/>
                <a:cs typeface="Aharoni" pitchFamily="2" charset="-79"/>
              </a:rPr>
              <a:t> </a:t>
            </a:r>
          </a:p>
        </p:txBody>
      </p:sp>
      <p:sp>
        <p:nvSpPr>
          <p:cNvPr id="12" name="TextBox 11"/>
          <p:cNvSpPr txBox="1"/>
          <p:nvPr/>
        </p:nvSpPr>
        <p:spPr>
          <a:xfrm>
            <a:off x="1908175" y="1412875"/>
            <a:ext cx="7056438" cy="400050"/>
          </a:xfrm>
          <a:prstGeom prst="rect">
            <a:avLst/>
          </a:prstGeom>
          <a:noFill/>
        </p:spPr>
        <p:txBody>
          <a:bodyPr>
            <a:spAutoFit/>
          </a:bodyPr>
          <a:lstStyle/>
          <a:p>
            <a:pPr algn="r">
              <a:defRPr/>
            </a:pPr>
            <a:r>
              <a:rPr lang="en-GB" sz="2000" b="1" dirty="0">
                <a:solidFill>
                  <a:schemeClr val="tx1">
                    <a:lumMod val="65000"/>
                    <a:lumOff val="35000"/>
                  </a:schemeClr>
                </a:solidFill>
                <a:latin typeface="Franklin Gothic Medium" panose="020B0603020102020204" pitchFamily="34" charset="0"/>
              </a:rPr>
              <a:t>Uma Garantia para a Juventude?</a:t>
            </a:r>
            <a:endParaRPr lang="en-GB" sz="2000" b="1" dirty="0">
              <a:solidFill>
                <a:schemeClr val="tx1">
                  <a:lumMod val="65000"/>
                  <a:lumOff val="35000"/>
                </a:schemeClr>
              </a:solidFill>
              <a:latin typeface="Franklin Gothic Medium" panose="020B0603020102020204" pitchFamily="34" charset="0"/>
            </a:endParaRPr>
          </a:p>
        </p:txBody>
      </p:sp>
      <p:sp>
        <p:nvSpPr>
          <p:cNvPr id="10" name="Rounded Rectangular Callout 9"/>
          <p:cNvSpPr/>
          <p:nvPr/>
        </p:nvSpPr>
        <p:spPr>
          <a:xfrm>
            <a:off x="250825" y="2708275"/>
            <a:ext cx="4465638" cy="2881313"/>
          </a:xfrm>
          <a:prstGeom prst="wedgeRoundRectCallout">
            <a:avLst>
              <a:gd name="adj1" fmla="val -27138"/>
              <a:gd name="adj2" fmla="val 30769"/>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600" b="1" dirty="0">
                <a:solidFill>
                  <a:schemeClr val="tx1"/>
                </a:solidFill>
              </a:rPr>
              <a:t>Os </a:t>
            </a:r>
            <a:r>
              <a:rPr lang="pt-BR" sz="1600" b="1" dirty="0">
                <a:solidFill>
                  <a:schemeClr val="tx1"/>
                </a:solidFill>
              </a:rPr>
              <a:t>Estados-Membros devem assegurar que, no prazo de </a:t>
            </a:r>
            <a:r>
              <a:rPr lang="pt-BR" sz="1600" b="1" dirty="0">
                <a:solidFill>
                  <a:schemeClr val="tx1"/>
                </a:solidFill>
              </a:rPr>
              <a:t>4 </a:t>
            </a:r>
            <a:r>
              <a:rPr lang="pt-BR" sz="1600" b="1" dirty="0">
                <a:solidFill>
                  <a:schemeClr val="tx1"/>
                </a:solidFill>
              </a:rPr>
              <a:t>meses após a saída da escola ou a perda de um emprego, os jovens </a:t>
            </a:r>
            <a:r>
              <a:rPr lang="pt-BR" sz="1600" b="1" dirty="0">
                <a:solidFill>
                  <a:schemeClr val="tx1"/>
                </a:solidFill>
              </a:rPr>
              <a:t>possam </a:t>
            </a:r>
            <a:r>
              <a:rPr lang="pt-BR" sz="1600" b="1" dirty="0">
                <a:solidFill>
                  <a:schemeClr val="tx1"/>
                </a:solidFill>
              </a:rPr>
              <a:t>encontrar um emprego de qualidade adequado à sua formação, competências e </a:t>
            </a:r>
            <a:r>
              <a:rPr lang="pt-BR" sz="1600" b="1" dirty="0">
                <a:solidFill>
                  <a:schemeClr val="tx1"/>
                </a:solidFill>
              </a:rPr>
              <a:t>experiência, </a:t>
            </a:r>
            <a:r>
              <a:rPr lang="pt-BR" sz="1600" b="1" dirty="0">
                <a:solidFill>
                  <a:schemeClr val="tx1"/>
                </a:solidFill>
              </a:rPr>
              <a:t>ou adquirir a formação, as competências e a experiência necessárias para encontrarem um emprego no futuro, através de um regime de aprendizagem, um estágio ou uma formação </a:t>
            </a:r>
            <a:r>
              <a:rPr lang="pt-BR" sz="1600" b="1" dirty="0">
                <a:solidFill>
                  <a:schemeClr val="tx1"/>
                </a:solidFill>
              </a:rPr>
              <a:t>contínua</a:t>
            </a:r>
            <a:endParaRPr lang="en-GB" sz="1600" b="1" dirty="0">
              <a:solidFill>
                <a:schemeClr val="tx1"/>
              </a:solidFill>
            </a:endParaRPr>
          </a:p>
        </p:txBody>
      </p:sp>
      <p:sp>
        <p:nvSpPr>
          <p:cNvPr id="11272" name="TextBox 4"/>
          <p:cNvSpPr txBox="1">
            <a:spLocks noChangeArrowheads="1"/>
          </p:cNvSpPr>
          <p:nvPr/>
        </p:nvSpPr>
        <p:spPr bwMode="auto">
          <a:xfrm>
            <a:off x="4500563" y="2857500"/>
            <a:ext cx="4608512" cy="2687638"/>
          </a:xfrm>
          <a:prstGeom prst="rect">
            <a:avLst/>
          </a:prstGeom>
          <a:noFill/>
          <a:ln w="9525">
            <a:noFill/>
            <a:miter lim="800000"/>
            <a:headEnd/>
            <a:tailEnd/>
          </a:ln>
        </p:spPr>
        <p:txBody>
          <a:bodyPr>
            <a:spAutoFit/>
          </a:bodyPr>
          <a:lstStyle/>
          <a:p>
            <a:pPr marL="285750" eaLnBrk="0" hangingPunct="0">
              <a:lnSpc>
                <a:spcPct val="150000"/>
              </a:lnSpc>
              <a:spcBef>
                <a:spcPct val="20000"/>
              </a:spcBef>
              <a:buClr>
                <a:srgbClr val="FFC000"/>
              </a:buClr>
              <a:buFont typeface="Wingdings" pitchFamily="2" charset="2"/>
              <a:buChar char="ü"/>
            </a:pPr>
            <a:r>
              <a:rPr lang="pt-BR" sz="1500" b="1"/>
              <a:t> Quadro jurídico europeu que introduza normas mínimas para a implementação de garantias para a juventude, incluindo no que se refere à qualidade dos estágios, a salários dignos para os jovens e ao acesso aos serviços de emprego;</a:t>
            </a:r>
          </a:p>
          <a:p>
            <a:pPr marL="285750" eaLnBrk="0" hangingPunct="0">
              <a:lnSpc>
                <a:spcPct val="150000"/>
              </a:lnSpc>
              <a:spcBef>
                <a:spcPct val="20000"/>
              </a:spcBef>
              <a:buClr>
                <a:srgbClr val="FFC000"/>
              </a:buClr>
              <a:buFont typeface="Wingdings" pitchFamily="2" charset="2"/>
              <a:buChar char="ü"/>
            </a:pPr>
            <a:r>
              <a:rPr lang="pt-BR" sz="1500" b="1"/>
              <a:t>Alargamento aos jovens com menos de 30 anos; </a:t>
            </a:r>
            <a:endParaRPr lang="pt-BR" sz="1400" b="1" i="1"/>
          </a:p>
          <a:p>
            <a:pPr marL="285750" algn="r" eaLnBrk="0" hangingPunct="0">
              <a:lnSpc>
                <a:spcPct val="150000"/>
              </a:lnSpc>
              <a:spcBef>
                <a:spcPct val="20000"/>
              </a:spcBef>
              <a:buClr>
                <a:srgbClr val="FFC000"/>
              </a:buClr>
              <a:buFont typeface="Arial" charset="0"/>
              <a:buNone/>
            </a:pPr>
            <a:r>
              <a:rPr lang="pt-BR" sz="900" b="1" i="1"/>
              <a:t>Resolução do Parlamento Europeu, de 17 de julho de 2014, </a:t>
            </a:r>
          </a:p>
          <a:p>
            <a:pPr marL="285750" algn="r" eaLnBrk="0" hangingPunct="0">
              <a:lnSpc>
                <a:spcPct val="150000"/>
              </a:lnSpc>
              <a:spcBef>
                <a:spcPct val="20000"/>
              </a:spcBef>
              <a:buClr>
                <a:srgbClr val="FFC000"/>
              </a:buClr>
              <a:buFont typeface="Arial" charset="0"/>
              <a:buNone/>
            </a:pPr>
            <a:r>
              <a:rPr lang="pt-BR" sz="900" b="1" i="1"/>
              <a:t>sobre o emprego dos jovens (2014/2713(RSP)) </a:t>
            </a:r>
            <a:endParaRPr lang="pt-PT" sz="900" i="1"/>
          </a:p>
        </p:txBody>
      </p:sp>
      <p:sp>
        <p:nvSpPr>
          <p:cNvPr id="11273" name="Rectangle 1"/>
          <p:cNvSpPr>
            <a:spLocks noChangeArrowheads="1"/>
          </p:cNvSpPr>
          <p:nvPr/>
        </p:nvSpPr>
        <p:spPr bwMode="auto">
          <a:xfrm>
            <a:off x="3209925" y="1990725"/>
            <a:ext cx="3805238" cy="646113"/>
          </a:xfrm>
          <a:prstGeom prst="rect">
            <a:avLst/>
          </a:prstGeom>
          <a:noFill/>
          <a:ln w="9525">
            <a:noFill/>
            <a:miter lim="800000"/>
            <a:headEnd/>
            <a:tailEnd/>
          </a:ln>
        </p:spPr>
        <p:txBody>
          <a:bodyPr wrap="none">
            <a:spAutoFit/>
          </a:bodyPr>
          <a:lstStyle/>
          <a:p>
            <a:pPr algn="ctr"/>
            <a:r>
              <a:rPr lang="pt-PT" altLang="en-US" sz="3600" b="1">
                <a:solidFill>
                  <a:srgbClr val="FFC000"/>
                </a:solidFill>
              </a:rPr>
              <a:t>GARANTIA JOVEM </a:t>
            </a:r>
            <a:endParaRPr lang="en-GB" altLang="en-US" sz="3600" b="1">
              <a:solidFill>
                <a:srgbClr val="FFC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cfagundesmartins\Desktop\Univ Europa 2016 2.jpg"/>
          <p:cNvPicPr>
            <a:picLocks noChangeAspect="1" noChangeArrowheads="1"/>
          </p:cNvPicPr>
          <p:nvPr/>
        </p:nvPicPr>
        <p:blipFill>
          <a:blip r:embed="rId2" cstate="print"/>
          <a:srcRect/>
          <a:stretch>
            <a:fillRect/>
          </a:stretch>
        </p:blipFill>
        <p:spPr bwMode="auto">
          <a:xfrm>
            <a:off x="0" y="-26988"/>
            <a:ext cx="9144000" cy="5308601"/>
          </a:xfrm>
          <a:prstGeom prst="rect">
            <a:avLst/>
          </a:prstGeom>
          <a:noFill/>
          <a:ln w="9525">
            <a:noFill/>
            <a:miter lim="800000"/>
            <a:headEnd/>
            <a:tailEnd/>
          </a:ln>
        </p:spPr>
      </p:pic>
      <p:pic>
        <p:nvPicPr>
          <p:cNvPr id="12291" name="Picture 4"/>
          <p:cNvPicPr>
            <a:picLocks noChangeAspect="1" noChangeArrowheads="1"/>
          </p:cNvPicPr>
          <p:nvPr/>
        </p:nvPicPr>
        <p:blipFill>
          <a:blip r:embed="rId3" cstate="print"/>
          <a:srcRect/>
          <a:stretch>
            <a:fillRect/>
          </a:stretch>
        </p:blipFill>
        <p:spPr bwMode="auto">
          <a:xfrm>
            <a:off x="684213" y="6289675"/>
            <a:ext cx="8064500" cy="452438"/>
          </a:xfrm>
          <a:prstGeom prst="rect">
            <a:avLst/>
          </a:prstGeom>
          <a:noFill/>
          <a:ln w="9525">
            <a:noFill/>
            <a:miter lim="800000"/>
            <a:headEnd/>
            <a:tailEnd/>
          </a:ln>
        </p:spPr>
      </p:pic>
      <p:grpSp>
        <p:nvGrpSpPr>
          <p:cNvPr id="12292" name="Group 5"/>
          <p:cNvGrpSpPr>
            <a:grpSpLocks/>
          </p:cNvGrpSpPr>
          <p:nvPr/>
        </p:nvGrpSpPr>
        <p:grpSpPr bwMode="auto">
          <a:xfrm>
            <a:off x="395288" y="5661025"/>
            <a:ext cx="2160587" cy="654050"/>
            <a:chOff x="-9434" y="0"/>
            <a:chExt cx="1871919" cy="501877"/>
          </a:xfrm>
        </p:grpSpPr>
        <p:pic>
          <p:nvPicPr>
            <p:cNvPr id="12299" name="Picture 6" descr="LOGO_EP"/>
            <p:cNvPicPr>
              <a:picLocks noChangeAspect="1"/>
            </p:cNvPicPr>
            <p:nvPr/>
          </p:nvPicPr>
          <p:blipFill>
            <a:blip r:embed="rId4" cstate="print"/>
            <a:srcRect/>
            <a:stretch>
              <a:fillRect/>
            </a:stretch>
          </p:blipFill>
          <p:spPr bwMode="auto">
            <a:xfrm>
              <a:off x="-9434" y="0"/>
              <a:ext cx="855023" cy="469076"/>
            </a:xfrm>
            <a:prstGeom prst="rect">
              <a:avLst/>
            </a:prstGeom>
            <a:noFill/>
            <a:ln w="9525">
              <a:noFill/>
              <a:miter lim="800000"/>
              <a:headEnd/>
              <a:tailEnd/>
            </a:ln>
          </p:spPr>
        </p:pic>
        <p:sp>
          <p:nvSpPr>
            <p:cNvPr id="12300" name="Text Box 2"/>
            <p:cNvSpPr txBox="1">
              <a:spLocks noChangeArrowheads="1"/>
            </p:cNvSpPr>
            <p:nvPr/>
          </p:nvSpPr>
          <p:spPr bwMode="auto">
            <a:xfrm>
              <a:off x="900584" y="169368"/>
              <a:ext cx="961901" cy="332509"/>
            </a:xfrm>
            <a:prstGeom prst="rect">
              <a:avLst/>
            </a:prstGeom>
            <a:noFill/>
            <a:ln w="9525">
              <a:noFill/>
              <a:miter lim="800000"/>
              <a:headEnd/>
              <a:tailEnd/>
            </a:ln>
          </p:spPr>
          <p:txBody>
            <a:bodyPr/>
            <a:lstStyle/>
            <a:p>
              <a:r>
                <a:rPr lang="pt-PT" altLang="en-US" sz="700">
                  <a:solidFill>
                    <a:srgbClr val="7F7F7F"/>
                  </a:solidFill>
                  <a:ea typeface="Calibri" pitchFamily="34" charset="0"/>
                  <a:cs typeface="Times New Roman" pitchFamily="18" charset="0"/>
                </a:rPr>
                <a:t>EURODEPUTADA</a:t>
              </a:r>
              <a:endParaRPr lang="en-GB" altLang="en-US" sz="1100">
                <a:ea typeface="Calibri" pitchFamily="34" charset="0"/>
                <a:cs typeface="Times New Roman" pitchFamily="18" charset="0"/>
              </a:endParaRPr>
            </a:p>
            <a:p>
              <a:r>
                <a:rPr lang="pt-PT" altLang="en-US" sz="800" b="1">
                  <a:solidFill>
                    <a:srgbClr val="7F7F7F"/>
                  </a:solidFill>
                  <a:ea typeface="Calibri" pitchFamily="34" charset="0"/>
                  <a:cs typeface="Times New Roman" pitchFamily="18" charset="0"/>
                </a:rPr>
                <a:t>SOFIA RIBEIRO</a:t>
              </a:r>
              <a:endParaRPr lang="en-GB" altLang="en-US" sz="1100">
                <a:ea typeface="Calibri" pitchFamily="34" charset="0"/>
                <a:cs typeface="Times New Roman" pitchFamily="18" charset="0"/>
              </a:endParaRPr>
            </a:p>
          </p:txBody>
        </p:sp>
      </p:grpSp>
      <p:sp>
        <p:nvSpPr>
          <p:cNvPr id="12293" name="TextBox 10"/>
          <p:cNvSpPr txBox="1">
            <a:spLocks noChangeArrowheads="1"/>
          </p:cNvSpPr>
          <p:nvPr/>
        </p:nvSpPr>
        <p:spPr bwMode="auto">
          <a:xfrm>
            <a:off x="3384550" y="333375"/>
            <a:ext cx="6443663" cy="831850"/>
          </a:xfrm>
          <a:prstGeom prst="rect">
            <a:avLst/>
          </a:prstGeom>
          <a:noFill/>
          <a:ln w="9525">
            <a:noFill/>
            <a:miter lim="800000"/>
            <a:headEnd/>
            <a:tailEnd/>
          </a:ln>
        </p:spPr>
        <p:txBody>
          <a:bodyPr>
            <a:spAutoFit/>
          </a:bodyPr>
          <a:lstStyle/>
          <a:p>
            <a:r>
              <a:rPr lang="en-GB" altLang="en-US" sz="3200" b="1">
                <a:latin typeface="Aharoni" pitchFamily="2" charset="-79"/>
                <a:cs typeface="Aharoni" pitchFamily="2" charset="-79"/>
              </a:rPr>
              <a:t>ESTRATÉGIA</a:t>
            </a:r>
            <a:r>
              <a:rPr lang="en-GB" altLang="en-US" sz="3600" b="1">
                <a:latin typeface="Aharoni" pitchFamily="2" charset="-79"/>
                <a:cs typeface="Aharoni" pitchFamily="2" charset="-79"/>
              </a:rPr>
              <a:t> EUROPA </a:t>
            </a:r>
            <a:r>
              <a:rPr lang="en-GB" altLang="en-US" sz="4800" b="1">
                <a:latin typeface="Aharoni" pitchFamily="2" charset="-79"/>
                <a:cs typeface="Aharoni" pitchFamily="2" charset="-79"/>
              </a:rPr>
              <a:t>2020 </a:t>
            </a:r>
            <a:r>
              <a:rPr lang="en-GB" altLang="en-US" sz="3600" b="1">
                <a:latin typeface="Aharoni" pitchFamily="2" charset="-79"/>
                <a:cs typeface="Aharoni" pitchFamily="2" charset="-79"/>
              </a:rPr>
              <a:t> </a:t>
            </a:r>
          </a:p>
        </p:txBody>
      </p:sp>
      <p:sp>
        <p:nvSpPr>
          <p:cNvPr id="12" name="TextBox 11"/>
          <p:cNvSpPr txBox="1"/>
          <p:nvPr/>
        </p:nvSpPr>
        <p:spPr>
          <a:xfrm>
            <a:off x="1908175" y="1412875"/>
            <a:ext cx="7056438" cy="708025"/>
          </a:xfrm>
          <a:prstGeom prst="rect">
            <a:avLst/>
          </a:prstGeom>
          <a:noFill/>
        </p:spPr>
        <p:txBody>
          <a:bodyPr>
            <a:spAutoFit/>
          </a:bodyPr>
          <a:lstStyle/>
          <a:p>
            <a:pPr algn="r">
              <a:defRPr/>
            </a:pPr>
            <a:r>
              <a:rPr lang="en-GB" sz="2000" b="1" dirty="0">
                <a:solidFill>
                  <a:schemeClr val="tx1">
                    <a:lumMod val="65000"/>
                    <a:lumOff val="35000"/>
                  </a:schemeClr>
                </a:solidFill>
                <a:latin typeface="Franklin Gothic Medium" panose="020B0603020102020204" pitchFamily="34" charset="0"/>
              </a:rPr>
              <a:t>MEDIDAS EUROPEIAS DE COMBATE AO </a:t>
            </a:r>
          </a:p>
          <a:p>
            <a:pPr algn="r">
              <a:defRPr/>
            </a:pPr>
            <a:r>
              <a:rPr lang="en-GB" sz="2000" b="1" dirty="0">
                <a:solidFill>
                  <a:schemeClr val="tx1">
                    <a:lumMod val="65000"/>
                    <a:lumOff val="35000"/>
                  </a:schemeClr>
                </a:solidFill>
                <a:latin typeface="Franklin Gothic Medium" panose="020B0603020102020204" pitchFamily="34" charset="0"/>
              </a:rPr>
              <a:t>DESEMPREGO JOVEM?</a:t>
            </a:r>
          </a:p>
        </p:txBody>
      </p:sp>
      <p:sp>
        <p:nvSpPr>
          <p:cNvPr id="12295" name="Rectangle 2"/>
          <p:cNvSpPr>
            <a:spLocks noChangeArrowheads="1"/>
          </p:cNvSpPr>
          <p:nvPr/>
        </p:nvSpPr>
        <p:spPr bwMode="auto">
          <a:xfrm>
            <a:off x="3240088" y="5732463"/>
            <a:ext cx="5508625" cy="647700"/>
          </a:xfrm>
          <a:prstGeom prst="rect">
            <a:avLst/>
          </a:prstGeom>
          <a:noFill/>
          <a:ln w="9525">
            <a:noFill/>
            <a:miter lim="800000"/>
            <a:headEnd/>
            <a:tailEnd/>
          </a:ln>
        </p:spPr>
        <p:txBody>
          <a:bodyPr>
            <a:spAutoFit/>
          </a:bodyPr>
          <a:lstStyle/>
          <a:p>
            <a:pPr algn="r"/>
            <a:r>
              <a:rPr lang="en-GB" altLang="en-US" b="1"/>
              <a:t>Saibam mais informações em:</a:t>
            </a:r>
          </a:p>
          <a:p>
            <a:pPr algn="r"/>
            <a:r>
              <a:rPr lang="en-GB" altLang="en-US" b="1">
                <a:solidFill>
                  <a:schemeClr val="accent1"/>
                </a:solidFill>
              </a:rPr>
              <a:t>ec.europa.eu/programmes/erasmus-plus</a:t>
            </a:r>
            <a:endParaRPr lang="en-GB" altLang="en-US">
              <a:solidFill>
                <a:schemeClr val="accent1"/>
              </a:solidFill>
            </a:endParaRPr>
          </a:p>
        </p:txBody>
      </p:sp>
      <p:pic>
        <p:nvPicPr>
          <p:cNvPr id="12296" name="Picture 12"/>
          <p:cNvPicPr>
            <a:picLocks noChangeAspect="1" noChangeArrowheads="1"/>
          </p:cNvPicPr>
          <p:nvPr/>
        </p:nvPicPr>
        <p:blipFill>
          <a:blip r:embed="rId5" cstate="print"/>
          <a:srcRect l="22742" t="27908" r="25578" b="36044"/>
          <a:stretch>
            <a:fillRect/>
          </a:stretch>
        </p:blipFill>
        <p:spPr bwMode="auto">
          <a:xfrm>
            <a:off x="3976688" y="3357563"/>
            <a:ext cx="5019675" cy="1968500"/>
          </a:xfrm>
          <a:prstGeom prst="rect">
            <a:avLst/>
          </a:prstGeom>
          <a:noFill/>
          <a:ln w="9525">
            <a:noFill/>
            <a:miter lim="800000"/>
            <a:headEnd/>
            <a:tailEnd/>
          </a:ln>
        </p:spPr>
      </p:pic>
      <p:sp>
        <p:nvSpPr>
          <p:cNvPr id="12297" name="TextBox 4"/>
          <p:cNvSpPr txBox="1">
            <a:spLocks noChangeArrowheads="1"/>
          </p:cNvSpPr>
          <p:nvPr/>
        </p:nvSpPr>
        <p:spPr bwMode="auto">
          <a:xfrm>
            <a:off x="119063" y="2624138"/>
            <a:ext cx="3876675" cy="2892425"/>
          </a:xfrm>
          <a:prstGeom prst="rect">
            <a:avLst/>
          </a:prstGeom>
          <a:noFill/>
          <a:ln w="9525">
            <a:noFill/>
            <a:miter lim="800000"/>
            <a:headEnd/>
            <a:tailEnd/>
          </a:ln>
        </p:spPr>
        <p:txBody>
          <a:bodyPr>
            <a:spAutoFit/>
          </a:bodyPr>
          <a:lstStyle/>
          <a:p>
            <a:pPr algn="ctr"/>
            <a:r>
              <a:rPr lang="en-GB" altLang="en-US" sz="2800" b="1">
                <a:solidFill>
                  <a:srgbClr val="FFC000"/>
                </a:solidFill>
              </a:rPr>
              <a:t>  </a:t>
            </a:r>
          </a:p>
          <a:p>
            <a:pPr algn="ctr"/>
            <a:endParaRPr lang="en-GB" altLang="en-US" sz="1000" b="1">
              <a:solidFill>
                <a:srgbClr val="FFC000"/>
              </a:solidFill>
            </a:endParaRPr>
          </a:p>
          <a:p>
            <a:pPr algn="ctr"/>
            <a:r>
              <a:rPr lang="en-GB" altLang="en-US" sz="2000" b="1"/>
              <a:t>É o programa da União Europeia no domínio da educação, formação, juventude e desporto. Com um pacote financeiro de 14,7 milhões, prevê-se que beneficie mais de 4 milhões de jovens para 2014-2020</a:t>
            </a:r>
            <a:r>
              <a:rPr lang="en-GB" altLang="en-US" sz="2400"/>
              <a:t>	</a:t>
            </a:r>
          </a:p>
        </p:txBody>
      </p:sp>
      <p:sp>
        <p:nvSpPr>
          <p:cNvPr id="12298" name="Rectangle 1"/>
          <p:cNvSpPr>
            <a:spLocks noChangeArrowheads="1"/>
          </p:cNvSpPr>
          <p:nvPr/>
        </p:nvSpPr>
        <p:spPr bwMode="auto">
          <a:xfrm>
            <a:off x="3348038" y="2349500"/>
            <a:ext cx="2424112" cy="646113"/>
          </a:xfrm>
          <a:prstGeom prst="rect">
            <a:avLst/>
          </a:prstGeom>
          <a:noFill/>
          <a:ln w="9525">
            <a:noFill/>
            <a:miter lim="800000"/>
            <a:headEnd/>
            <a:tailEnd/>
          </a:ln>
        </p:spPr>
        <p:txBody>
          <a:bodyPr wrap="none">
            <a:spAutoFit/>
          </a:bodyPr>
          <a:lstStyle/>
          <a:p>
            <a:pPr algn="ctr"/>
            <a:r>
              <a:rPr lang="en-GB" altLang="en-US" sz="3600" b="1">
                <a:solidFill>
                  <a:srgbClr val="FFC000"/>
                </a:solidFill>
              </a:rPr>
              <a:t>ERASMUS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cfagundesmartins\Desktop\Univ Europa 2016 2.jpg"/>
          <p:cNvPicPr>
            <a:picLocks noChangeAspect="1" noChangeArrowheads="1"/>
          </p:cNvPicPr>
          <p:nvPr/>
        </p:nvPicPr>
        <p:blipFill>
          <a:blip r:embed="rId3" cstate="print"/>
          <a:srcRect/>
          <a:stretch>
            <a:fillRect/>
          </a:stretch>
        </p:blipFill>
        <p:spPr bwMode="auto">
          <a:xfrm>
            <a:off x="0" y="-26988"/>
            <a:ext cx="9144000" cy="5308601"/>
          </a:xfrm>
          <a:prstGeom prst="rect">
            <a:avLst/>
          </a:prstGeom>
          <a:noFill/>
          <a:ln w="9525">
            <a:noFill/>
            <a:miter lim="800000"/>
            <a:headEnd/>
            <a:tailEnd/>
          </a:ln>
        </p:spPr>
      </p:pic>
      <p:pic>
        <p:nvPicPr>
          <p:cNvPr id="13315" name="Picture 4"/>
          <p:cNvPicPr>
            <a:picLocks noChangeAspect="1" noChangeArrowheads="1"/>
          </p:cNvPicPr>
          <p:nvPr/>
        </p:nvPicPr>
        <p:blipFill>
          <a:blip r:embed="rId4" cstate="print"/>
          <a:srcRect/>
          <a:stretch>
            <a:fillRect/>
          </a:stretch>
        </p:blipFill>
        <p:spPr bwMode="auto">
          <a:xfrm>
            <a:off x="684213" y="6289675"/>
            <a:ext cx="8064500" cy="452438"/>
          </a:xfrm>
          <a:prstGeom prst="rect">
            <a:avLst/>
          </a:prstGeom>
          <a:noFill/>
          <a:ln w="9525">
            <a:noFill/>
            <a:miter lim="800000"/>
            <a:headEnd/>
            <a:tailEnd/>
          </a:ln>
        </p:spPr>
      </p:pic>
      <p:grpSp>
        <p:nvGrpSpPr>
          <p:cNvPr id="13316" name="Group 5"/>
          <p:cNvGrpSpPr>
            <a:grpSpLocks/>
          </p:cNvGrpSpPr>
          <p:nvPr/>
        </p:nvGrpSpPr>
        <p:grpSpPr bwMode="auto">
          <a:xfrm>
            <a:off x="395288" y="5661025"/>
            <a:ext cx="2160587" cy="654050"/>
            <a:chOff x="-9434" y="0"/>
            <a:chExt cx="1871919" cy="501877"/>
          </a:xfrm>
        </p:grpSpPr>
        <p:pic>
          <p:nvPicPr>
            <p:cNvPr id="13324" name="Picture 6" descr="LOGO_EP"/>
            <p:cNvPicPr>
              <a:picLocks noChangeAspect="1"/>
            </p:cNvPicPr>
            <p:nvPr/>
          </p:nvPicPr>
          <p:blipFill>
            <a:blip r:embed="rId5" cstate="print"/>
            <a:srcRect/>
            <a:stretch>
              <a:fillRect/>
            </a:stretch>
          </p:blipFill>
          <p:spPr bwMode="auto">
            <a:xfrm>
              <a:off x="-9434" y="0"/>
              <a:ext cx="855023" cy="469076"/>
            </a:xfrm>
            <a:prstGeom prst="rect">
              <a:avLst/>
            </a:prstGeom>
            <a:noFill/>
            <a:ln w="9525">
              <a:noFill/>
              <a:miter lim="800000"/>
              <a:headEnd/>
              <a:tailEnd/>
            </a:ln>
          </p:spPr>
        </p:pic>
        <p:sp>
          <p:nvSpPr>
            <p:cNvPr id="13325" name="Text Box 2"/>
            <p:cNvSpPr txBox="1">
              <a:spLocks noChangeArrowheads="1"/>
            </p:cNvSpPr>
            <p:nvPr/>
          </p:nvSpPr>
          <p:spPr bwMode="auto">
            <a:xfrm>
              <a:off x="900584" y="169368"/>
              <a:ext cx="961901" cy="332509"/>
            </a:xfrm>
            <a:prstGeom prst="rect">
              <a:avLst/>
            </a:prstGeom>
            <a:noFill/>
            <a:ln w="9525">
              <a:noFill/>
              <a:miter lim="800000"/>
              <a:headEnd/>
              <a:tailEnd/>
            </a:ln>
          </p:spPr>
          <p:txBody>
            <a:bodyPr/>
            <a:lstStyle/>
            <a:p>
              <a:r>
                <a:rPr lang="pt-PT" altLang="en-US" sz="700">
                  <a:solidFill>
                    <a:srgbClr val="7F7F7F"/>
                  </a:solidFill>
                  <a:ea typeface="Calibri" pitchFamily="34" charset="0"/>
                  <a:cs typeface="Times New Roman" pitchFamily="18" charset="0"/>
                </a:rPr>
                <a:t>EURODEPUTADA</a:t>
              </a:r>
              <a:endParaRPr lang="en-GB" altLang="en-US" sz="1100">
                <a:ea typeface="Calibri" pitchFamily="34" charset="0"/>
                <a:cs typeface="Times New Roman" pitchFamily="18" charset="0"/>
              </a:endParaRPr>
            </a:p>
            <a:p>
              <a:r>
                <a:rPr lang="pt-PT" altLang="en-US" sz="800" b="1">
                  <a:solidFill>
                    <a:srgbClr val="7F7F7F"/>
                  </a:solidFill>
                  <a:ea typeface="Calibri" pitchFamily="34" charset="0"/>
                  <a:cs typeface="Times New Roman" pitchFamily="18" charset="0"/>
                </a:rPr>
                <a:t>SOFIA RIBEIRO</a:t>
              </a:r>
              <a:endParaRPr lang="en-GB" altLang="en-US" sz="1100">
                <a:ea typeface="Calibri" pitchFamily="34" charset="0"/>
                <a:cs typeface="Times New Roman" pitchFamily="18" charset="0"/>
              </a:endParaRPr>
            </a:p>
          </p:txBody>
        </p:sp>
      </p:grpSp>
      <p:sp>
        <p:nvSpPr>
          <p:cNvPr id="13317" name="TextBox 10"/>
          <p:cNvSpPr txBox="1">
            <a:spLocks noChangeArrowheads="1"/>
          </p:cNvSpPr>
          <p:nvPr/>
        </p:nvSpPr>
        <p:spPr bwMode="auto">
          <a:xfrm>
            <a:off x="3384550" y="333375"/>
            <a:ext cx="6443663" cy="831850"/>
          </a:xfrm>
          <a:prstGeom prst="rect">
            <a:avLst/>
          </a:prstGeom>
          <a:noFill/>
          <a:ln w="9525">
            <a:noFill/>
            <a:miter lim="800000"/>
            <a:headEnd/>
            <a:tailEnd/>
          </a:ln>
        </p:spPr>
        <p:txBody>
          <a:bodyPr>
            <a:spAutoFit/>
          </a:bodyPr>
          <a:lstStyle/>
          <a:p>
            <a:r>
              <a:rPr lang="en-GB" altLang="en-US" sz="3200" b="1">
                <a:latin typeface="Aharoni" pitchFamily="2" charset="-79"/>
                <a:cs typeface="Aharoni" pitchFamily="2" charset="-79"/>
              </a:rPr>
              <a:t>ESTRATÉGIA</a:t>
            </a:r>
            <a:r>
              <a:rPr lang="en-GB" altLang="en-US" sz="3600" b="1">
                <a:latin typeface="Aharoni" pitchFamily="2" charset="-79"/>
                <a:cs typeface="Aharoni" pitchFamily="2" charset="-79"/>
              </a:rPr>
              <a:t> EUROPA </a:t>
            </a:r>
            <a:r>
              <a:rPr lang="en-GB" altLang="en-US" sz="4800" b="1">
                <a:latin typeface="Aharoni" pitchFamily="2" charset="-79"/>
                <a:cs typeface="Aharoni" pitchFamily="2" charset="-79"/>
              </a:rPr>
              <a:t>2020 </a:t>
            </a:r>
            <a:r>
              <a:rPr lang="en-GB" altLang="en-US" sz="3600" b="1">
                <a:latin typeface="Aharoni" pitchFamily="2" charset="-79"/>
                <a:cs typeface="Aharoni" pitchFamily="2" charset="-79"/>
              </a:rPr>
              <a:t> </a:t>
            </a:r>
          </a:p>
        </p:txBody>
      </p:sp>
      <p:sp>
        <p:nvSpPr>
          <p:cNvPr id="12" name="TextBox 11"/>
          <p:cNvSpPr txBox="1"/>
          <p:nvPr/>
        </p:nvSpPr>
        <p:spPr>
          <a:xfrm>
            <a:off x="1908175" y="1412875"/>
            <a:ext cx="7056438" cy="708025"/>
          </a:xfrm>
          <a:prstGeom prst="rect">
            <a:avLst/>
          </a:prstGeom>
          <a:noFill/>
        </p:spPr>
        <p:txBody>
          <a:bodyPr>
            <a:spAutoFit/>
          </a:bodyPr>
          <a:lstStyle/>
          <a:p>
            <a:pPr algn="r">
              <a:defRPr/>
            </a:pPr>
            <a:r>
              <a:rPr lang="en-GB" sz="2000" b="1" dirty="0">
                <a:solidFill>
                  <a:schemeClr val="tx1">
                    <a:lumMod val="65000"/>
                    <a:lumOff val="35000"/>
                  </a:schemeClr>
                </a:solidFill>
                <a:latin typeface="Franklin Gothic Medium" panose="020B0603020102020204" pitchFamily="34" charset="0"/>
              </a:rPr>
              <a:t>MEDIDAS EUROPEIAS DE COMBATE AO </a:t>
            </a:r>
            <a:r>
              <a:rPr lang="en-GB" sz="2000" b="1" dirty="0">
                <a:solidFill>
                  <a:schemeClr val="tx1">
                    <a:lumMod val="65000"/>
                    <a:lumOff val="35000"/>
                  </a:schemeClr>
                </a:solidFill>
                <a:latin typeface="Franklin Gothic Medium" panose="020B0603020102020204" pitchFamily="34" charset="0"/>
              </a:rPr>
              <a:t>DESEMPREGO </a:t>
            </a:r>
          </a:p>
          <a:p>
            <a:pPr algn="r">
              <a:defRPr/>
            </a:pPr>
            <a:r>
              <a:rPr lang="en-GB" sz="2000" b="1" dirty="0">
                <a:solidFill>
                  <a:schemeClr val="tx1">
                    <a:lumMod val="65000"/>
                    <a:lumOff val="35000"/>
                  </a:schemeClr>
                </a:solidFill>
                <a:latin typeface="Franklin Gothic Medium" panose="020B0603020102020204" pitchFamily="34" charset="0"/>
              </a:rPr>
              <a:t>JOVEM?</a:t>
            </a:r>
            <a:endParaRPr lang="en-GB" sz="2000" b="1" dirty="0">
              <a:solidFill>
                <a:schemeClr val="tx1">
                  <a:lumMod val="65000"/>
                  <a:lumOff val="35000"/>
                </a:schemeClr>
              </a:solidFill>
              <a:latin typeface="Franklin Gothic Medium" panose="020B0603020102020204" pitchFamily="34" charset="0"/>
            </a:endParaRPr>
          </a:p>
        </p:txBody>
      </p:sp>
      <p:sp>
        <p:nvSpPr>
          <p:cNvPr id="13319" name="Rectangle 1"/>
          <p:cNvSpPr>
            <a:spLocks noChangeArrowheads="1"/>
          </p:cNvSpPr>
          <p:nvPr/>
        </p:nvSpPr>
        <p:spPr bwMode="auto">
          <a:xfrm>
            <a:off x="2000250" y="5807075"/>
            <a:ext cx="6697663" cy="646113"/>
          </a:xfrm>
          <a:prstGeom prst="rect">
            <a:avLst/>
          </a:prstGeom>
          <a:noFill/>
          <a:ln w="9525">
            <a:noFill/>
            <a:miter lim="800000"/>
            <a:headEnd/>
            <a:tailEnd/>
          </a:ln>
        </p:spPr>
        <p:txBody>
          <a:bodyPr>
            <a:spAutoFit/>
          </a:bodyPr>
          <a:lstStyle/>
          <a:p>
            <a:pPr algn="r"/>
            <a:r>
              <a:rPr lang="pt-PT" altLang="en-US" b="1"/>
              <a:t>Saibam mais informações em: </a:t>
            </a:r>
          </a:p>
          <a:p>
            <a:pPr algn="r"/>
            <a:r>
              <a:rPr lang="pt-PT" altLang="en-US" b="1">
                <a:solidFill>
                  <a:schemeClr val="accent1"/>
                </a:solidFill>
              </a:rPr>
              <a:t>erasmus-entrepreneurs.eu</a:t>
            </a:r>
          </a:p>
        </p:txBody>
      </p:sp>
      <p:pic>
        <p:nvPicPr>
          <p:cNvPr id="13320" name="Picture 11"/>
          <p:cNvPicPr>
            <a:picLocks noChangeAspect="1" noChangeArrowheads="1"/>
          </p:cNvPicPr>
          <p:nvPr/>
        </p:nvPicPr>
        <p:blipFill>
          <a:blip r:embed="rId6" cstate="print"/>
          <a:srcRect l="54617" t="46336" r="22208" b="17924"/>
          <a:stretch>
            <a:fillRect/>
          </a:stretch>
        </p:blipFill>
        <p:spPr bwMode="auto">
          <a:xfrm>
            <a:off x="5246688" y="2711450"/>
            <a:ext cx="3486150" cy="3025775"/>
          </a:xfrm>
          <a:prstGeom prst="rect">
            <a:avLst/>
          </a:prstGeom>
          <a:noFill/>
          <a:ln w="9525">
            <a:noFill/>
            <a:miter lim="800000"/>
            <a:headEnd/>
            <a:tailEnd/>
          </a:ln>
        </p:spPr>
      </p:pic>
      <p:sp>
        <p:nvSpPr>
          <p:cNvPr id="2" name="TextBox 4"/>
          <p:cNvSpPr txBox="1">
            <a:spLocks noChangeArrowheads="1"/>
          </p:cNvSpPr>
          <p:nvPr/>
        </p:nvSpPr>
        <p:spPr bwMode="auto">
          <a:xfrm>
            <a:off x="20638" y="4005263"/>
            <a:ext cx="5241925" cy="194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2400" b="1" dirty="0" smtClean="0">
                <a:solidFill>
                  <a:srgbClr val="FFC000"/>
                </a:solidFill>
                <a:latin typeface="+mn-lt"/>
              </a:rPr>
              <a:t>  </a:t>
            </a:r>
            <a:endParaRPr lang="pt-PT" altLang="en-US" sz="1050" dirty="0" smtClean="0">
              <a:solidFill>
                <a:srgbClr val="FFC000"/>
              </a:solidFill>
              <a:latin typeface="+mn-lt"/>
            </a:endParaRPr>
          </a:p>
          <a:p>
            <a:pPr algn="ctr" eaLnBrk="1" hangingPunct="1">
              <a:lnSpc>
                <a:spcPct val="150000"/>
              </a:lnSpc>
              <a:spcBef>
                <a:spcPct val="0"/>
              </a:spcBef>
              <a:buFontTx/>
              <a:buNone/>
              <a:defRPr/>
            </a:pPr>
            <a:endParaRPr lang="pt-PT" altLang="en-US" sz="1100" dirty="0" smtClean="0">
              <a:latin typeface="+mn-lt"/>
            </a:endParaRPr>
          </a:p>
          <a:p>
            <a:pPr lvl="1" eaLnBrk="1" hangingPunct="1">
              <a:spcBef>
                <a:spcPct val="0"/>
              </a:spcBef>
              <a:buClr>
                <a:srgbClr val="FFC000"/>
              </a:buClr>
              <a:buFont typeface="Wingdings" pitchFamily="2" charset="2"/>
              <a:buChar char="ü"/>
              <a:defRPr/>
            </a:pPr>
            <a:r>
              <a:rPr lang="pt-PT" altLang="en-US" sz="1400" b="1" dirty="0" smtClean="0">
                <a:latin typeface="+mn-lt"/>
              </a:rPr>
              <a:t>Troca de conhecimentos e experiências</a:t>
            </a:r>
          </a:p>
          <a:p>
            <a:pPr lvl="1" eaLnBrk="1" hangingPunct="1">
              <a:spcBef>
                <a:spcPct val="0"/>
              </a:spcBef>
              <a:buClr>
                <a:srgbClr val="FFC000"/>
              </a:buClr>
              <a:buFont typeface="Wingdings" pitchFamily="2" charset="2"/>
              <a:buChar char="ü"/>
              <a:defRPr/>
            </a:pPr>
            <a:r>
              <a:rPr lang="pt-PT" altLang="en-US" sz="1400" b="1" dirty="0" smtClean="0">
                <a:latin typeface="+mn-lt"/>
              </a:rPr>
              <a:t>Oportunidade de trabalho em rede em toda a Europa</a:t>
            </a:r>
          </a:p>
          <a:p>
            <a:pPr lvl="1" eaLnBrk="1" hangingPunct="1">
              <a:spcBef>
                <a:spcPct val="0"/>
              </a:spcBef>
              <a:buClr>
                <a:srgbClr val="FFC000"/>
              </a:buClr>
              <a:buFont typeface="Wingdings" pitchFamily="2" charset="2"/>
              <a:buChar char="ü"/>
              <a:defRPr/>
            </a:pPr>
            <a:r>
              <a:rPr lang="pt-PT" altLang="en-US" sz="1400" b="1" dirty="0" smtClean="0">
                <a:latin typeface="+mn-lt"/>
              </a:rPr>
              <a:t>Novas relações comerciais</a:t>
            </a:r>
          </a:p>
          <a:p>
            <a:pPr lvl="1" eaLnBrk="1" hangingPunct="1">
              <a:spcBef>
                <a:spcPct val="0"/>
              </a:spcBef>
              <a:buClr>
                <a:srgbClr val="FFC000"/>
              </a:buClr>
              <a:buFont typeface="Wingdings" pitchFamily="2" charset="2"/>
              <a:buChar char="ü"/>
              <a:defRPr/>
            </a:pPr>
            <a:r>
              <a:rPr lang="pt-PT" altLang="en-US" sz="1400" b="1" dirty="0" smtClean="0">
                <a:latin typeface="+mn-lt"/>
              </a:rPr>
              <a:t>Conhecimento de novos mercados</a:t>
            </a:r>
          </a:p>
          <a:p>
            <a:pPr algn="ctr" eaLnBrk="1" hangingPunct="1">
              <a:spcBef>
                <a:spcPct val="0"/>
              </a:spcBef>
              <a:buFontTx/>
              <a:buNone/>
              <a:defRPr/>
            </a:pPr>
            <a:r>
              <a:rPr lang="en-GB" altLang="en-US" sz="2400" dirty="0" smtClean="0"/>
              <a:t>	</a:t>
            </a:r>
          </a:p>
        </p:txBody>
      </p:sp>
      <p:sp>
        <p:nvSpPr>
          <p:cNvPr id="13322" name="Rectangle 1"/>
          <p:cNvSpPr>
            <a:spLocks noChangeArrowheads="1"/>
          </p:cNvSpPr>
          <p:nvPr/>
        </p:nvSpPr>
        <p:spPr bwMode="auto">
          <a:xfrm>
            <a:off x="2371725" y="2005013"/>
            <a:ext cx="2776538" cy="706437"/>
          </a:xfrm>
          <a:prstGeom prst="rect">
            <a:avLst/>
          </a:prstGeom>
          <a:noFill/>
          <a:ln w="9525">
            <a:noFill/>
            <a:miter lim="800000"/>
            <a:headEnd/>
            <a:tailEnd/>
          </a:ln>
        </p:spPr>
        <p:txBody>
          <a:bodyPr wrap="none">
            <a:spAutoFit/>
          </a:bodyPr>
          <a:lstStyle/>
          <a:p>
            <a:r>
              <a:rPr lang="pt-PT" altLang="en-US" sz="2000" b="1">
                <a:solidFill>
                  <a:srgbClr val="FFC000"/>
                </a:solidFill>
              </a:rPr>
              <a:t>Erasmus para </a:t>
            </a:r>
          </a:p>
          <a:p>
            <a:r>
              <a:rPr lang="pt-PT" altLang="en-US" sz="2000" b="1">
                <a:solidFill>
                  <a:srgbClr val="FFC000"/>
                </a:solidFill>
              </a:rPr>
              <a:t>Jovens Empreendedores</a:t>
            </a:r>
          </a:p>
        </p:txBody>
      </p:sp>
      <p:sp>
        <p:nvSpPr>
          <p:cNvPr id="13" name="Rounded Rectangular Callout 12"/>
          <p:cNvSpPr/>
          <p:nvPr/>
        </p:nvSpPr>
        <p:spPr>
          <a:xfrm>
            <a:off x="107950" y="2711450"/>
            <a:ext cx="5067300" cy="1870075"/>
          </a:xfrm>
          <a:prstGeom prst="wedgeRoundRectCallout">
            <a:avLst>
              <a:gd name="adj1" fmla="val -27138"/>
              <a:gd name="adj2" fmla="val 30769"/>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500" b="1" dirty="0">
              <a:solidFill>
                <a:schemeClr val="tx1"/>
              </a:solidFill>
            </a:endParaRPr>
          </a:p>
          <a:p>
            <a:pPr algn="ctr">
              <a:defRPr/>
            </a:pPr>
            <a:r>
              <a:rPr lang="pt-BR" sz="1500" b="1" dirty="0">
                <a:solidFill>
                  <a:schemeClr val="tx1"/>
                </a:solidFill>
              </a:rPr>
              <a:t>É </a:t>
            </a:r>
            <a:r>
              <a:rPr lang="pt-BR" sz="1500" b="1" dirty="0">
                <a:solidFill>
                  <a:schemeClr val="tx1"/>
                </a:solidFill>
              </a:rPr>
              <a:t>um programa com um pacote financeiro </a:t>
            </a:r>
            <a:endParaRPr lang="pt-BR" sz="1500" b="1" dirty="0">
              <a:solidFill>
                <a:schemeClr val="tx1"/>
              </a:solidFill>
            </a:endParaRPr>
          </a:p>
          <a:p>
            <a:pPr algn="ctr">
              <a:defRPr/>
            </a:pPr>
            <a:r>
              <a:rPr lang="pt-BR" sz="1500" b="1" dirty="0">
                <a:solidFill>
                  <a:schemeClr val="tx1"/>
                </a:solidFill>
              </a:rPr>
              <a:t>aprovado </a:t>
            </a:r>
            <a:r>
              <a:rPr lang="pt-BR" sz="1500" b="1" dirty="0">
                <a:solidFill>
                  <a:schemeClr val="tx1"/>
                </a:solidFill>
              </a:rPr>
              <a:t>de </a:t>
            </a:r>
            <a:r>
              <a:rPr lang="pt-BR" sz="1500" b="1" dirty="0">
                <a:solidFill>
                  <a:schemeClr val="tx1"/>
                </a:solidFill>
              </a:rPr>
              <a:t>6 </a:t>
            </a:r>
            <a:r>
              <a:rPr lang="pt-BR" sz="1500" b="1" dirty="0">
                <a:solidFill>
                  <a:schemeClr val="tx1"/>
                </a:solidFill>
              </a:rPr>
              <a:t>milhões de euros anuais, que dá aos </a:t>
            </a:r>
            <a:r>
              <a:rPr lang="pt-BR" sz="1500" b="1" dirty="0">
                <a:solidFill>
                  <a:schemeClr val="tx1"/>
                </a:solidFill>
              </a:rPr>
              <a:t>novos empreendedores</a:t>
            </a:r>
            <a:r>
              <a:rPr lang="pt-BR" sz="1500" b="1" dirty="0">
                <a:solidFill>
                  <a:schemeClr val="tx1"/>
                </a:solidFill>
              </a:rPr>
              <a:t>, ou aos que pretendem sê-lo, </a:t>
            </a:r>
            <a:r>
              <a:rPr lang="pt-BR" sz="1500" b="1" dirty="0">
                <a:solidFill>
                  <a:schemeClr val="tx1"/>
                </a:solidFill>
              </a:rPr>
              <a:t>a oportunidade </a:t>
            </a:r>
            <a:r>
              <a:rPr lang="pt-BR" sz="1500" b="1" dirty="0">
                <a:solidFill>
                  <a:schemeClr val="tx1"/>
                </a:solidFill>
              </a:rPr>
              <a:t>de adquirirem conhecimentos para gerirem pequenos negócios, junto de empreendedores experientes, num outro país </a:t>
            </a:r>
            <a:r>
              <a:rPr lang="pt-BR" sz="1500" b="1" dirty="0">
                <a:solidFill>
                  <a:schemeClr val="tx1"/>
                </a:solidFill>
              </a:rPr>
              <a:t>participante. O </a:t>
            </a:r>
            <a:r>
              <a:rPr lang="pt-BR" sz="1500" b="1" dirty="0">
                <a:solidFill>
                  <a:schemeClr val="tx1"/>
                </a:solidFill>
              </a:rPr>
              <a:t>montante máximo atribuído aos projectos é de 500 mil euros </a:t>
            </a:r>
          </a:p>
          <a:p>
            <a:pPr algn="ctr">
              <a:defRPr/>
            </a:pPr>
            <a:endParaRPr lang="pt-BR" sz="14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cfagundesmartins\Desktop\Univ Europa 2016 2.jpg"/>
          <p:cNvPicPr>
            <a:picLocks noChangeAspect="1" noChangeArrowheads="1"/>
          </p:cNvPicPr>
          <p:nvPr/>
        </p:nvPicPr>
        <p:blipFill>
          <a:blip r:embed="rId3" cstate="print"/>
          <a:srcRect/>
          <a:stretch>
            <a:fillRect/>
          </a:stretch>
        </p:blipFill>
        <p:spPr bwMode="auto">
          <a:xfrm>
            <a:off x="0" y="-26988"/>
            <a:ext cx="9144000" cy="5308601"/>
          </a:xfrm>
          <a:prstGeom prst="rect">
            <a:avLst/>
          </a:prstGeom>
          <a:noFill/>
          <a:ln w="9525">
            <a:noFill/>
            <a:miter lim="800000"/>
            <a:headEnd/>
            <a:tailEnd/>
          </a:ln>
        </p:spPr>
      </p:pic>
      <p:pic>
        <p:nvPicPr>
          <p:cNvPr id="14339" name="Picture 4"/>
          <p:cNvPicPr>
            <a:picLocks noChangeAspect="1" noChangeArrowheads="1"/>
          </p:cNvPicPr>
          <p:nvPr/>
        </p:nvPicPr>
        <p:blipFill>
          <a:blip r:embed="rId4" cstate="print"/>
          <a:srcRect/>
          <a:stretch>
            <a:fillRect/>
          </a:stretch>
        </p:blipFill>
        <p:spPr bwMode="auto">
          <a:xfrm>
            <a:off x="684213" y="6289675"/>
            <a:ext cx="8064500" cy="452438"/>
          </a:xfrm>
          <a:prstGeom prst="rect">
            <a:avLst/>
          </a:prstGeom>
          <a:noFill/>
          <a:ln w="9525">
            <a:noFill/>
            <a:miter lim="800000"/>
            <a:headEnd/>
            <a:tailEnd/>
          </a:ln>
        </p:spPr>
      </p:pic>
      <p:grpSp>
        <p:nvGrpSpPr>
          <p:cNvPr id="14340" name="Group 5"/>
          <p:cNvGrpSpPr>
            <a:grpSpLocks/>
          </p:cNvGrpSpPr>
          <p:nvPr/>
        </p:nvGrpSpPr>
        <p:grpSpPr bwMode="auto">
          <a:xfrm>
            <a:off x="395288" y="5661025"/>
            <a:ext cx="2160587" cy="654050"/>
            <a:chOff x="-9434" y="0"/>
            <a:chExt cx="1871919" cy="501877"/>
          </a:xfrm>
        </p:grpSpPr>
        <p:pic>
          <p:nvPicPr>
            <p:cNvPr id="14347" name="Picture 6" descr="LOGO_EP"/>
            <p:cNvPicPr>
              <a:picLocks noChangeAspect="1"/>
            </p:cNvPicPr>
            <p:nvPr/>
          </p:nvPicPr>
          <p:blipFill>
            <a:blip r:embed="rId5" cstate="print"/>
            <a:srcRect/>
            <a:stretch>
              <a:fillRect/>
            </a:stretch>
          </p:blipFill>
          <p:spPr bwMode="auto">
            <a:xfrm>
              <a:off x="-9434" y="0"/>
              <a:ext cx="855023" cy="469076"/>
            </a:xfrm>
            <a:prstGeom prst="rect">
              <a:avLst/>
            </a:prstGeom>
            <a:noFill/>
            <a:ln w="9525">
              <a:noFill/>
              <a:miter lim="800000"/>
              <a:headEnd/>
              <a:tailEnd/>
            </a:ln>
          </p:spPr>
        </p:pic>
        <p:sp>
          <p:nvSpPr>
            <p:cNvPr id="14348" name="Text Box 2"/>
            <p:cNvSpPr txBox="1">
              <a:spLocks noChangeArrowheads="1"/>
            </p:cNvSpPr>
            <p:nvPr/>
          </p:nvSpPr>
          <p:spPr bwMode="auto">
            <a:xfrm>
              <a:off x="900584" y="169368"/>
              <a:ext cx="961901" cy="332509"/>
            </a:xfrm>
            <a:prstGeom prst="rect">
              <a:avLst/>
            </a:prstGeom>
            <a:noFill/>
            <a:ln w="9525">
              <a:noFill/>
              <a:miter lim="800000"/>
              <a:headEnd/>
              <a:tailEnd/>
            </a:ln>
          </p:spPr>
          <p:txBody>
            <a:bodyPr/>
            <a:lstStyle/>
            <a:p>
              <a:r>
                <a:rPr lang="pt-PT" altLang="en-US" sz="700">
                  <a:solidFill>
                    <a:srgbClr val="7F7F7F"/>
                  </a:solidFill>
                  <a:ea typeface="Calibri" pitchFamily="34" charset="0"/>
                  <a:cs typeface="Times New Roman" pitchFamily="18" charset="0"/>
                </a:rPr>
                <a:t>EURODEPUTADA</a:t>
              </a:r>
              <a:endParaRPr lang="en-GB" altLang="en-US" sz="1100">
                <a:ea typeface="Calibri" pitchFamily="34" charset="0"/>
                <a:cs typeface="Times New Roman" pitchFamily="18" charset="0"/>
              </a:endParaRPr>
            </a:p>
            <a:p>
              <a:r>
                <a:rPr lang="pt-PT" altLang="en-US" sz="800" b="1">
                  <a:solidFill>
                    <a:srgbClr val="7F7F7F"/>
                  </a:solidFill>
                  <a:ea typeface="Calibri" pitchFamily="34" charset="0"/>
                  <a:cs typeface="Times New Roman" pitchFamily="18" charset="0"/>
                </a:rPr>
                <a:t>SOFIA RIBEIRO</a:t>
              </a:r>
              <a:endParaRPr lang="en-GB" altLang="en-US" sz="1100">
                <a:ea typeface="Calibri" pitchFamily="34" charset="0"/>
                <a:cs typeface="Times New Roman" pitchFamily="18" charset="0"/>
              </a:endParaRPr>
            </a:p>
          </p:txBody>
        </p:sp>
      </p:grpSp>
      <p:sp>
        <p:nvSpPr>
          <p:cNvPr id="14341" name="TextBox 10"/>
          <p:cNvSpPr txBox="1">
            <a:spLocks noChangeArrowheads="1"/>
          </p:cNvSpPr>
          <p:nvPr/>
        </p:nvSpPr>
        <p:spPr bwMode="auto">
          <a:xfrm>
            <a:off x="3384550" y="333375"/>
            <a:ext cx="6443663" cy="831850"/>
          </a:xfrm>
          <a:prstGeom prst="rect">
            <a:avLst/>
          </a:prstGeom>
          <a:noFill/>
          <a:ln w="9525">
            <a:noFill/>
            <a:miter lim="800000"/>
            <a:headEnd/>
            <a:tailEnd/>
          </a:ln>
        </p:spPr>
        <p:txBody>
          <a:bodyPr>
            <a:spAutoFit/>
          </a:bodyPr>
          <a:lstStyle/>
          <a:p>
            <a:r>
              <a:rPr lang="en-GB" altLang="en-US" sz="3200" b="1">
                <a:latin typeface="Aharoni" pitchFamily="2" charset="-79"/>
                <a:cs typeface="Aharoni" pitchFamily="2" charset="-79"/>
              </a:rPr>
              <a:t>ESTRATÉGIA</a:t>
            </a:r>
            <a:r>
              <a:rPr lang="en-GB" altLang="en-US" sz="3600" b="1">
                <a:latin typeface="Aharoni" pitchFamily="2" charset="-79"/>
                <a:cs typeface="Aharoni" pitchFamily="2" charset="-79"/>
              </a:rPr>
              <a:t> EUROPA </a:t>
            </a:r>
            <a:r>
              <a:rPr lang="en-GB" altLang="en-US" sz="4800" b="1">
                <a:latin typeface="Aharoni" pitchFamily="2" charset="-79"/>
                <a:cs typeface="Aharoni" pitchFamily="2" charset="-79"/>
              </a:rPr>
              <a:t>2020 </a:t>
            </a:r>
            <a:r>
              <a:rPr lang="en-GB" altLang="en-US" sz="3600" b="1">
                <a:latin typeface="Aharoni" pitchFamily="2" charset="-79"/>
                <a:cs typeface="Aharoni" pitchFamily="2" charset="-79"/>
              </a:rPr>
              <a:t> </a:t>
            </a:r>
          </a:p>
        </p:txBody>
      </p:sp>
      <p:sp>
        <p:nvSpPr>
          <p:cNvPr id="12" name="TextBox 11"/>
          <p:cNvSpPr txBox="1"/>
          <p:nvPr/>
        </p:nvSpPr>
        <p:spPr>
          <a:xfrm>
            <a:off x="1908175" y="1412875"/>
            <a:ext cx="7056438" cy="708025"/>
          </a:xfrm>
          <a:prstGeom prst="rect">
            <a:avLst/>
          </a:prstGeom>
          <a:noFill/>
        </p:spPr>
        <p:txBody>
          <a:bodyPr>
            <a:spAutoFit/>
          </a:bodyPr>
          <a:lstStyle/>
          <a:p>
            <a:pPr algn="r">
              <a:defRPr/>
            </a:pPr>
            <a:r>
              <a:rPr lang="en-GB" sz="2000" b="1" dirty="0">
                <a:solidFill>
                  <a:schemeClr val="tx1">
                    <a:lumMod val="65000"/>
                    <a:lumOff val="35000"/>
                  </a:schemeClr>
                </a:solidFill>
                <a:latin typeface="Franklin Gothic Medium" panose="020B0603020102020204" pitchFamily="34" charset="0"/>
              </a:rPr>
              <a:t>MEDIDAS EUROPEIAS DE COMBATE AO </a:t>
            </a:r>
          </a:p>
          <a:p>
            <a:pPr algn="r">
              <a:defRPr/>
            </a:pPr>
            <a:r>
              <a:rPr lang="en-GB" sz="2000" b="1" dirty="0">
                <a:solidFill>
                  <a:schemeClr val="tx1">
                    <a:lumMod val="65000"/>
                    <a:lumOff val="35000"/>
                  </a:schemeClr>
                </a:solidFill>
                <a:latin typeface="Franklin Gothic Medium" panose="020B0603020102020204" pitchFamily="34" charset="0"/>
              </a:rPr>
              <a:t>DESEMPREGO JOVEM?</a:t>
            </a:r>
          </a:p>
        </p:txBody>
      </p:sp>
      <p:sp>
        <p:nvSpPr>
          <p:cNvPr id="13" name="TextBox 4"/>
          <p:cNvSpPr txBox="1">
            <a:spLocks noChangeArrowheads="1"/>
          </p:cNvSpPr>
          <p:nvPr/>
        </p:nvSpPr>
        <p:spPr bwMode="auto">
          <a:xfrm>
            <a:off x="3924300" y="2900363"/>
            <a:ext cx="4989513"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nSpc>
                <a:spcPct val="150000"/>
              </a:lnSpc>
              <a:buFont typeface="Arial" charset="0"/>
              <a:buNone/>
              <a:defRPr/>
            </a:pPr>
            <a:endParaRPr lang="pt-PT" sz="1100" b="1" dirty="0" smtClean="0">
              <a:solidFill>
                <a:srgbClr val="FFC000"/>
              </a:solidFill>
            </a:endParaRPr>
          </a:p>
          <a:p>
            <a:pPr lvl="2">
              <a:lnSpc>
                <a:spcPct val="150000"/>
              </a:lnSpc>
              <a:buFont typeface="Arial" charset="0"/>
              <a:buNone/>
              <a:defRPr/>
            </a:pPr>
            <a:r>
              <a:rPr lang="pt-PT" sz="1600" b="1" dirty="0" smtClean="0"/>
              <a:t>É </a:t>
            </a:r>
            <a:r>
              <a:rPr lang="pt-PT" sz="1600" b="1" dirty="0"/>
              <a:t>a rede europeia de mobilidade laboral que:</a:t>
            </a:r>
          </a:p>
          <a:p>
            <a:pPr marL="1428750" lvl="2">
              <a:lnSpc>
                <a:spcPct val="150000"/>
              </a:lnSpc>
              <a:buClr>
                <a:srgbClr val="FFC000"/>
              </a:buClr>
              <a:buFont typeface="Wingdings" pitchFamily="2" charset="2"/>
              <a:buChar char="ü"/>
              <a:defRPr/>
            </a:pPr>
            <a:r>
              <a:rPr lang="pt-PT" sz="1600" dirty="0"/>
              <a:t>1.161.526 Ofertas de trabalho</a:t>
            </a:r>
          </a:p>
          <a:p>
            <a:pPr marL="1428750" lvl="2">
              <a:lnSpc>
                <a:spcPct val="150000"/>
              </a:lnSpc>
              <a:buClr>
                <a:srgbClr val="FFC000"/>
              </a:buClr>
              <a:buFont typeface="Wingdings" pitchFamily="2" charset="2"/>
              <a:buChar char="ü"/>
              <a:defRPr/>
            </a:pPr>
            <a:r>
              <a:rPr lang="pt-PT" sz="1600" dirty="0"/>
              <a:t>245.925 CV</a:t>
            </a:r>
          </a:p>
          <a:p>
            <a:pPr marL="1428750" lvl="2">
              <a:lnSpc>
                <a:spcPct val="150000"/>
              </a:lnSpc>
              <a:buClr>
                <a:srgbClr val="FFC000"/>
              </a:buClr>
              <a:buFont typeface="Wingdings" pitchFamily="2" charset="2"/>
              <a:buChar char="ü"/>
              <a:defRPr/>
            </a:pPr>
            <a:r>
              <a:rPr lang="pt-PT" sz="1600" dirty="0"/>
              <a:t>6.283 Empregadores</a:t>
            </a:r>
          </a:p>
          <a:p>
            <a:pPr marL="1428750" lvl="2">
              <a:lnSpc>
                <a:spcPct val="150000"/>
              </a:lnSpc>
              <a:buClr>
                <a:srgbClr val="FFC000"/>
              </a:buClr>
              <a:buFont typeface="Wingdings" pitchFamily="2" charset="2"/>
              <a:buChar char="ü"/>
              <a:defRPr/>
            </a:pPr>
            <a:r>
              <a:rPr lang="pt-PT" sz="1600" dirty="0"/>
              <a:t>1.049 Conselheiros </a:t>
            </a:r>
          </a:p>
        </p:txBody>
      </p:sp>
      <p:sp>
        <p:nvSpPr>
          <p:cNvPr id="14344" name="Rectangle 13"/>
          <p:cNvSpPr>
            <a:spLocks noChangeArrowheads="1"/>
          </p:cNvSpPr>
          <p:nvPr/>
        </p:nvSpPr>
        <p:spPr bwMode="auto">
          <a:xfrm>
            <a:off x="2627313" y="5775325"/>
            <a:ext cx="6048375" cy="646113"/>
          </a:xfrm>
          <a:prstGeom prst="rect">
            <a:avLst/>
          </a:prstGeom>
          <a:noFill/>
          <a:ln w="9525">
            <a:noFill/>
            <a:miter lim="800000"/>
            <a:headEnd/>
            <a:tailEnd/>
          </a:ln>
        </p:spPr>
        <p:txBody>
          <a:bodyPr>
            <a:spAutoFit/>
          </a:bodyPr>
          <a:lstStyle/>
          <a:p>
            <a:pPr algn="r"/>
            <a:r>
              <a:rPr lang="pt-PT" altLang="en-US" b="1"/>
              <a:t>Saibam mais informações em: </a:t>
            </a:r>
          </a:p>
          <a:p>
            <a:pPr algn="r"/>
            <a:r>
              <a:rPr lang="pt-PT" altLang="en-US" b="1">
                <a:solidFill>
                  <a:schemeClr val="accent1"/>
                </a:solidFill>
              </a:rPr>
              <a:t>ec.europa.eu/eures </a:t>
            </a:r>
          </a:p>
        </p:txBody>
      </p:sp>
      <p:sp>
        <p:nvSpPr>
          <p:cNvPr id="14" name="Rounded Rectangular Callout 13"/>
          <p:cNvSpPr/>
          <p:nvPr/>
        </p:nvSpPr>
        <p:spPr>
          <a:xfrm>
            <a:off x="574675" y="3198813"/>
            <a:ext cx="3960813" cy="2212975"/>
          </a:xfrm>
          <a:prstGeom prst="wedgeRoundRectCallout">
            <a:avLst>
              <a:gd name="adj1" fmla="val -27138"/>
              <a:gd name="adj2" fmla="val 30769"/>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b="1" dirty="0">
              <a:solidFill>
                <a:schemeClr val="tx1"/>
              </a:solidFill>
            </a:endParaRPr>
          </a:p>
          <a:p>
            <a:pPr algn="ctr">
              <a:defRPr/>
            </a:pPr>
            <a:r>
              <a:rPr lang="pt-BR" sz="2000" b="1" dirty="0">
                <a:solidFill>
                  <a:schemeClr val="tx1"/>
                </a:solidFill>
              </a:rPr>
              <a:t>Cerca de 150 mil candidatos a emprego conseguiram, </a:t>
            </a:r>
          </a:p>
          <a:p>
            <a:pPr algn="ctr">
              <a:defRPr/>
            </a:pPr>
            <a:r>
              <a:rPr lang="pt-BR" sz="2000" b="1" dirty="0">
                <a:solidFill>
                  <a:schemeClr val="tx1"/>
                </a:solidFill>
              </a:rPr>
              <a:t>anualmente, um emprego ou oferta de emprego através da EURES </a:t>
            </a:r>
          </a:p>
          <a:p>
            <a:pPr algn="ctr">
              <a:defRPr/>
            </a:pPr>
            <a:endParaRPr lang="pt-BR" sz="2000" dirty="0">
              <a:solidFill>
                <a:schemeClr val="tx1"/>
              </a:solidFill>
            </a:endParaRPr>
          </a:p>
        </p:txBody>
      </p:sp>
      <p:sp>
        <p:nvSpPr>
          <p:cNvPr id="14346" name="Rectangle 1"/>
          <p:cNvSpPr>
            <a:spLocks noChangeArrowheads="1"/>
          </p:cNvSpPr>
          <p:nvPr/>
        </p:nvSpPr>
        <p:spPr bwMode="auto">
          <a:xfrm>
            <a:off x="2555875" y="2206625"/>
            <a:ext cx="4970463" cy="646113"/>
          </a:xfrm>
          <a:prstGeom prst="rect">
            <a:avLst/>
          </a:prstGeom>
          <a:noFill/>
          <a:ln w="9525">
            <a:noFill/>
            <a:miter lim="800000"/>
            <a:headEnd/>
            <a:tailEnd/>
          </a:ln>
        </p:spPr>
        <p:txBody>
          <a:bodyPr wrap="none">
            <a:spAutoFit/>
          </a:bodyPr>
          <a:lstStyle/>
          <a:p>
            <a:pPr>
              <a:buFont typeface="Arial" charset="0"/>
              <a:buNone/>
            </a:pPr>
            <a:r>
              <a:rPr lang="pt-PT" altLang="en-US" b="1">
                <a:solidFill>
                  <a:srgbClr val="FFC000"/>
                </a:solidFill>
              </a:rPr>
              <a:t>EURES</a:t>
            </a:r>
          </a:p>
          <a:p>
            <a:pPr>
              <a:buFont typeface="Arial" charset="0"/>
              <a:buNone/>
            </a:pPr>
            <a:r>
              <a:rPr lang="pt-PT" altLang="en-US" b="1">
                <a:solidFill>
                  <a:srgbClr val="FFC000"/>
                </a:solidFill>
              </a:rPr>
              <a:t>A REDE EUROPEIA DE MOBILIDADE PROFISSIONAL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cfagundesmartins\Desktop\Univ Europa 2016 2.jpg"/>
          <p:cNvPicPr>
            <a:picLocks noChangeAspect="1" noChangeArrowheads="1"/>
          </p:cNvPicPr>
          <p:nvPr/>
        </p:nvPicPr>
        <p:blipFill>
          <a:blip r:embed="rId2" cstate="print"/>
          <a:srcRect/>
          <a:stretch>
            <a:fillRect/>
          </a:stretch>
        </p:blipFill>
        <p:spPr bwMode="auto">
          <a:xfrm>
            <a:off x="0" y="-26988"/>
            <a:ext cx="9144000" cy="5308601"/>
          </a:xfrm>
          <a:prstGeom prst="rect">
            <a:avLst/>
          </a:prstGeom>
          <a:noFill/>
          <a:ln w="9525">
            <a:noFill/>
            <a:miter lim="800000"/>
            <a:headEnd/>
            <a:tailEnd/>
          </a:ln>
        </p:spPr>
      </p:pic>
      <p:pic>
        <p:nvPicPr>
          <p:cNvPr id="15363" name="Picture 4"/>
          <p:cNvPicPr>
            <a:picLocks noChangeAspect="1" noChangeArrowheads="1"/>
          </p:cNvPicPr>
          <p:nvPr/>
        </p:nvPicPr>
        <p:blipFill>
          <a:blip r:embed="rId3" cstate="print"/>
          <a:srcRect/>
          <a:stretch>
            <a:fillRect/>
          </a:stretch>
        </p:blipFill>
        <p:spPr bwMode="auto">
          <a:xfrm>
            <a:off x="684213" y="6289675"/>
            <a:ext cx="8064500" cy="452438"/>
          </a:xfrm>
          <a:prstGeom prst="rect">
            <a:avLst/>
          </a:prstGeom>
          <a:noFill/>
          <a:ln w="9525">
            <a:noFill/>
            <a:miter lim="800000"/>
            <a:headEnd/>
            <a:tailEnd/>
          </a:ln>
        </p:spPr>
      </p:pic>
      <p:grpSp>
        <p:nvGrpSpPr>
          <p:cNvPr id="15364" name="Group 5"/>
          <p:cNvGrpSpPr>
            <a:grpSpLocks/>
          </p:cNvGrpSpPr>
          <p:nvPr/>
        </p:nvGrpSpPr>
        <p:grpSpPr bwMode="auto">
          <a:xfrm>
            <a:off x="395288" y="5661025"/>
            <a:ext cx="2160587" cy="654050"/>
            <a:chOff x="-9434" y="0"/>
            <a:chExt cx="1871919" cy="501877"/>
          </a:xfrm>
        </p:grpSpPr>
        <p:pic>
          <p:nvPicPr>
            <p:cNvPr id="15371" name="Picture 6" descr="LOGO_EP"/>
            <p:cNvPicPr>
              <a:picLocks noChangeAspect="1"/>
            </p:cNvPicPr>
            <p:nvPr/>
          </p:nvPicPr>
          <p:blipFill>
            <a:blip r:embed="rId4" cstate="print"/>
            <a:srcRect/>
            <a:stretch>
              <a:fillRect/>
            </a:stretch>
          </p:blipFill>
          <p:spPr bwMode="auto">
            <a:xfrm>
              <a:off x="-9434" y="0"/>
              <a:ext cx="855023" cy="469076"/>
            </a:xfrm>
            <a:prstGeom prst="rect">
              <a:avLst/>
            </a:prstGeom>
            <a:noFill/>
            <a:ln w="9525">
              <a:noFill/>
              <a:miter lim="800000"/>
              <a:headEnd/>
              <a:tailEnd/>
            </a:ln>
          </p:spPr>
        </p:pic>
        <p:sp>
          <p:nvSpPr>
            <p:cNvPr id="15372" name="Text Box 2"/>
            <p:cNvSpPr txBox="1">
              <a:spLocks noChangeArrowheads="1"/>
            </p:cNvSpPr>
            <p:nvPr/>
          </p:nvSpPr>
          <p:spPr bwMode="auto">
            <a:xfrm>
              <a:off x="900584" y="169368"/>
              <a:ext cx="961901" cy="332509"/>
            </a:xfrm>
            <a:prstGeom prst="rect">
              <a:avLst/>
            </a:prstGeom>
            <a:noFill/>
            <a:ln w="9525">
              <a:noFill/>
              <a:miter lim="800000"/>
              <a:headEnd/>
              <a:tailEnd/>
            </a:ln>
          </p:spPr>
          <p:txBody>
            <a:bodyPr/>
            <a:lstStyle/>
            <a:p>
              <a:r>
                <a:rPr lang="pt-PT" altLang="en-US" sz="700">
                  <a:solidFill>
                    <a:srgbClr val="7F7F7F"/>
                  </a:solidFill>
                  <a:ea typeface="Calibri" pitchFamily="34" charset="0"/>
                  <a:cs typeface="Times New Roman" pitchFamily="18" charset="0"/>
                </a:rPr>
                <a:t>EURODEPUTADA</a:t>
              </a:r>
              <a:endParaRPr lang="en-GB" altLang="en-US" sz="1100">
                <a:ea typeface="Calibri" pitchFamily="34" charset="0"/>
                <a:cs typeface="Times New Roman" pitchFamily="18" charset="0"/>
              </a:endParaRPr>
            </a:p>
            <a:p>
              <a:r>
                <a:rPr lang="pt-PT" altLang="en-US" sz="800" b="1">
                  <a:solidFill>
                    <a:srgbClr val="7F7F7F"/>
                  </a:solidFill>
                  <a:ea typeface="Calibri" pitchFamily="34" charset="0"/>
                  <a:cs typeface="Times New Roman" pitchFamily="18" charset="0"/>
                </a:rPr>
                <a:t>SOFIA RIBEIRO</a:t>
              </a:r>
              <a:endParaRPr lang="en-GB" altLang="en-US" sz="1100">
                <a:ea typeface="Calibri" pitchFamily="34" charset="0"/>
                <a:cs typeface="Times New Roman" pitchFamily="18" charset="0"/>
              </a:endParaRPr>
            </a:p>
          </p:txBody>
        </p:sp>
      </p:grpSp>
      <p:sp>
        <p:nvSpPr>
          <p:cNvPr id="15365" name="TextBox 10"/>
          <p:cNvSpPr txBox="1">
            <a:spLocks noChangeArrowheads="1"/>
          </p:cNvSpPr>
          <p:nvPr/>
        </p:nvSpPr>
        <p:spPr bwMode="auto">
          <a:xfrm>
            <a:off x="3384550" y="333375"/>
            <a:ext cx="6443663" cy="831850"/>
          </a:xfrm>
          <a:prstGeom prst="rect">
            <a:avLst/>
          </a:prstGeom>
          <a:noFill/>
          <a:ln w="9525">
            <a:noFill/>
            <a:miter lim="800000"/>
            <a:headEnd/>
            <a:tailEnd/>
          </a:ln>
        </p:spPr>
        <p:txBody>
          <a:bodyPr>
            <a:spAutoFit/>
          </a:bodyPr>
          <a:lstStyle/>
          <a:p>
            <a:r>
              <a:rPr lang="en-GB" altLang="en-US" sz="3200" b="1">
                <a:latin typeface="Aharoni" pitchFamily="2" charset="-79"/>
                <a:cs typeface="Aharoni" pitchFamily="2" charset="-79"/>
              </a:rPr>
              <a:t>ESTRATÉGIA</a:t>
            </a:r>
            <a:r>
              <a:rPr lang="en-GB" altLang="en-US" sz="3600" b="1">
                <a:latin typeface="Aharoni" pitchFamily="2" charset="-79"/>
                <a:cs typeface="Aharoni" pitchFamily="2" charset="-79"/>
              </a:rPr>
              <a:t> EUROPA </a:t>
            </a:r>
            <a:r>
              <a:rPr lang="en-GB" altLang="en-US" sz="4800" b="1">
                <a:latin typeface="Aharoni" pitchFamily="2" charset="-79"/>
                <a:cs typeface="Aharoni" pitchFamily="2" charset="-79"/>
              </a:rPr>
              <a:t>2020 </a:t>
            </a:r>
            <a:r>
              <a:rPr lang="en-GB" altLang="en-US" sz="3600" b="1">
                <a:latin typeface="Aharoni" pitchFamily="2" charset="-79"/>
                <a:cs typeface="Aharoni" pitchFamily="2" charset="-79"/>
              </a:rPr>
              <a:t> </a:t>
            </a:r>
          </a:p>
        </p:txBody>
      </p:sp>
      <p:sp>
        <p:nvSpPr>
          <p:cNvPr id="12" name="TextBox 11"/>
          <p:cNvSpPr txBox="1"/>
          <p:nvPr/>
        </p:nvSpPr>
        <p:spPr>
          <a:xfrm>
            <a:off x="1908175" y="1412875"/>
            <a:ext cx="7056438" cy="708025"/>
          </a:xfrm>
          <a:prstGeom prst="rect">
            <a:avLst/>
          </a:prstGeom>
          <a:noFill/>
        </p:spPr>
        <p:txBody>
          <a:bodyPr>
            <a:spAutoFit/>
          </a:bodyPr>
          <a:lstStyle/>
          <a:p>
            <a:pPr algn="r">
              <a:defRPr/>
            </a:pPr>
            <a:r>
              <a:rPr lang="en-GB" sz="2000" b="1" dirty="0">
                <a:solidFill>
                  <a:schemeClr val="tx1">
                    <a:lumMod val="65000"/>
                    <a:lumOff val="35000"/>
                  </a:schemeClr>
                </a:solidFill>
                <a:latin typeface="Franklin Gothic Medium" panose="020B0603020102020204" pitchFamily="34" charset="0"/>
              </a:rPr>
              <a:t>MEDIDAS EUROPEIAS DE COMBATE AO </a:t>
            </a:r>
          </a:p>
          <a:p>
            <a:pPr algn="r">
              <a:defRPr/>
            </a:pPr>
            <a:r>
              <a:rPr lang="en-GB" sz="2000" b="1" dirty="0">
                <a:solidFill>
                  <a:schemeClr val="tx1">
                    <a:lumMod val="65000"/>
                    <a:lumOff val="35000"/>
                  </a:schemeClr>
                </a:solidFill>
                <a:latin typeface="Franklin Gothic Medium" panose="020B0603020102020204" pitchFamily="34" charset="0"/>
              </a:rPr>
              <a:t>DESEMPREGO JOVEM?</a:t>
            </a:r>
          </a:p>
        </p:txBody>
      </p:sp>
      <p:sp>
        <p:nvSpPr>
          <p:cNvPr id="15367" name="TextBox 4"/>
          <p:cNvSpPr txBox="1">
            <a:spLocks noChangeArrowheads="1"/>
          </p:cNvSpPr>
          <p:nvPr/>
        </p:nvSpPr>
        <p:spPr bwMode="auto">
          <a:xfrm>
            <a:off x="144463" y="2997200"/>
            <a:ext cx="4427537" cy="2246313"/>
          </a:xfrm>
          <a:prstGeom prst="rect">
            <a:avLst/>
          </a:prstGeom>
          <a:noFill/>
          <a:ln w="9525">
            <a:noFill/>
            <a:miter lim="800000"/>
            <a:headEnd/>
            <a:tailEnd/>
          </a:ln>
        </p:spPr>
        <p:txBody>
          <a:bodyPr>
            <a:spAutoFit/>
          </a:bodyPr>
          <a:lstStyle/>
          <a:p>
            <a:pPr algn="ctr"/>
            <a:r>
              <a:rPr lang="pt-BR" altLang="en-US" sz="2000" b="1"/>
              <a:t>Destinam-se a apoiar  financeiramente investigadores  de excelência, além de permitir que estes  tenham a possibilidade de adquirir experiência no estrangeiro e de completar a sua formação com competências ou disciplinas úteis para a sua carreira. </a:t>
            </a:r>
          </a:p>
        </p:txBody>
      </p:sp>
      <p:sp>
        <p:nvSpPr>
          <p:cNvPr id="15368" name="Rectangle 2"/>
          <p:cNvSpPr>
            <a:spLocks noChangeArrowheads="1"/>
          </p:cNvSpPr>
          <p:nvPr/>
        </p:nvSpPr>
        <p:spPr bwMode="auto">
          <a:xfrm>
            <a:off x="2700338" y="5807075"/>
            <a:ext cx="6048375" cy="646113"/>
          </a:xfrm>
          <a:prstGeom prst="rect">
            <a:avLst/>
          </a:prstGeom>
          <a:noFill/>
          <a:ln w="9525">
            <a:noFill/>
            <a:miter lim="800000"/>
            <a:headEnd/>
            <a:tailEnd/>
          </a:ln>
        </p:spPr>
        <p:txBody>
          <a:bodyPr>
            <a:spAutoFit/>
          </a:bodyPr>
          <a:lstStyle/>
          <a:p>
            <a:pPr algn="r"/>
            <a:r>
              <a:rPr lang="pt-PT" altLang="en-US" b="1"/>
              <a:t>Saibam mais informações em: </a:t>
            </a:r>
          </a:p>
          <a:p>
            <a:pPr algn="r"/>
            <a:r>
              <a:rPr lang="pt-PT" altLang="en-US" b="1">
                <a:solidFill>
                  <a:schemeClr val="accent1"/>
                </a:solidFill>
              </a:rPr>
              <a:t>ec.europa.eu/research/mariecurieactions </a:t>
            </a:r>
          </a:p>
        </p:txBody>
      </p:sp>
      <p:sp>
        <p:nvSpPr>
          <p:cNvPr id="15369" name="Rectangle 1"/>
          <p:cNvSpPr>
            <a:spLocks noChangeArrowheads="1"/>
          </p:cNvSpPr>
          <p:nvPr/>
        </p:nvSpPr>
        <p:spPr bwMode="auto">
          <a:xfrm>
            <a:off x="2771775" y="2308225"/>
            <a:ext cx="3627438" cy="400050"/>
          </a:xfrm>
          <a:prstGeom prst="rect">
            <a:avLst/>
          </a:prstGeom>
          <a:noFill/>
          <a:ln w="9525">
            <a:noFill/>
            <a:miter lim="800000"/>
            <a:headEnd/>
            <a:tailEnd/>
          </a:ln>
        </p:spPr>
        <p:txBody>
          <a:bodyPr wrap="none">
            <a:spAutoFit/>
          </a:bodyPr>
          <a:lstStyle/>
          <a:p>
            <a:r>
              <a:rPr lang="pt-PT" altLang="en-US" sz="2000" b="1">
                <a:solidFill>
                  <a:srgbClr val="FFC000"/>
                </a:solidFill>
              </a:rPr>
              <a:t>Acções Marie Sklodowska-Curie</a:t>
            </a:r>
            <a:r>
              <a:rPr lang="en-GB" altLang="en-US" sz="2000" b="1">
                <a:solidFill>
                  <a:srgbClr val="FFC000"/>
                </a:solidFill>
              </a:rPr>
              <a:t> </a:t>
            </a:r>
          </a:p>
        </p:txBody>
      </p:sp>
      <p:sp>
        <p:nvSpPr>
          <p:cNvPr id="13" name="Rounded Rectangular Callout 12"/>
          <p:cNvSpPr/>
          <p:nvPr/>
        </p:nvSpPr>
        <p:spPr>
          <a:xfrm>
            <a:off x="4859338" y="2997200"/>
            <a:ext cx="4105275" cy="2284413"/>
          </a:xfrm>
          <a:prstGeom prst="wedgeRoundRectCallout">
            <a:avLst>
              <a:gd name="adj1" fmla="val -27138"/>
              <a:gd name="adj2" fmla="val 30769"/>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b="1" dirty="0">
                <a:solidFill>
                  <a:schemeClr val="tx1"/>
                </a:solidFill>
              </a:rPr>
              <a:t>Horizonte 2020 é o maior programa de investigação e inovação da UE </a:t>
            </a:r>
            <a:r>
              <a:rPr lang="pt-BR" sz="2000" b="1" dirty="0">
                <a:solidFill>
                  <a:schemeClr val="tx1"/>
                </a:solidFill>
              </a:rPr>
              <a:t>com </a:t>
            </a:r>
            <a:r>
              <a:rPr lang="pt-BR" sz="2000" b="1" dirty="0">
                <a:solidFill>
                  <a:schemeClr val="tx1"/>
                </a:solidFill>
              </a:rPr>
              <a:t>cerca de </a:t>
            </a:r>
            <a:r>
              <a:rPr lang="pt-BR" sz="2000" b="1" dirty="0">
                <a:solidFill>
                  <a:schemeClr val="tx1"/>
                </a:solidFill>
              </a:rPr>
              <a:t>80 mil milh</a:t>
            </a:r>
            <a:r>
              <a:rPr lang="pt-PT" sz="2000" b="1" dirty="0">
                <a:solidFill>
                  <a:schemeClr val="tx1"/>
                </a:solidFill>
              </a:rPr>
              <a:t>ões</a:t>
            </a:r>
            <a:r>
              <a:rPr lang="pt-BR" sz="2000" b="1" dirty="0">
                <a:solidFill>
                  <a:schemeClr val="tx1"/>
                </a:solidFill>
              </a:rPr>
              <a:t> de financiamento para o período 2014 - 2020</a:t>
            </a:r>
            <a:endParaRPr lang="pt-BR" sz="20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cfagundesmartins\Desktop\Univ Europa 2016 2.jpg"/>
          <p:cNvPicPr>
            <a:picLocks noChangeAspect="1" noChangeArrowheads="1"/>
          </p:cNvPicPr>
          <p:nvPr/>
        </p:nvPicPr>
        <p:blipFill>
          <a:blip r:embed="rId2" cstate="print"/>
          <a:srcRect/>
          <a:stretch>
            <a:fillRect/>
          </a:stretch>
        </p:blipFill>
        <p:spPr bwMode="auto">
          <a:xfrm>
            <a:off x="0" y="-26988"/>
            <a:ext cx="9144000" cy="5308601"/>
          </a:xfrm>
          <a:prstGeom prst="rect">
            <a:avLst/>
          </a:prstGeom>
          <a:noFill/>
          <a:ln w="9525">
            <a:noFill/>
            <a:miter lim="800000"/>
            <a:headEnd/>
            <a:tailEnd/>
          </a:ln>
        </p:spPr>
      </p:pic>
      <p:pic>
        <p:nvPicPr>
          <p:cNvPr id="16387" name="Picture 4"/>
          <p:cNvPicPr>
            <a:picLocks noChangeAspect="1" noChangeArrowheads="1"/>
          </p:cNvPicPr>
          <p:nvPr/>
        </p:nvPicPr>
        <p:blipFill>
          <a:blip r:embed="rId3" cstate="print"/>
          <a:srcRect/>
          <a:stretch>
            <a:fillRect/>
          </a:stretch>
        </p:blipFill>
        <p:spPr bwMode="auto">
          <a:xfrm>
            <a:off x="684213" y="6289675"/>
            <a:ext cx="8064500" cy="452438"/>
          </a:xfrm>
          <a:prstGeom prst="rect">
            <a:avLst/>
          </a:prstGeom>
          <a:noFill/>
          <a:ln w="9525">
            <a:noFill/>
            <a:miter lim="800000"/>
            <a:headEnd/>
            <a:tailEnd/>
          </a:ln>
        </p:spPr>
      </p:pic>
      <p:grpSp>
        <p:nvGrpSpPr>
          <p:cNvPr id="16388" name="Group 5"/>
          <p:cNvGrpSpPr>
            <a:grpSpLocks/>
          </p:cNvGrpSpPr>
          <p:nvPr/>
        </p:nvGrpSpPr>
        <p:grpSpPr bwMode="auto">
          <a:xfrm>
            <a:off x="395288" y="5661025"/>
            <a:ext cx="2160587" cy="654050"/>
            <a:chOff x="-9434" y="0"/>
            <a:chExt cx="1871919" cy="501877"/>
          </a:xfrm>
        </p:grpSpPr>
        <p:pic>
          <p:nvPicPr>
            <p:cNvPr id="16393" name="Picture 6" descr="LOGO_EP"/>
            <p:cNvPicPr>
              <a:picLocks noChangeAspect="1"/>
            </p:cNvPicPr>
            <p:nvPr/>
          </p:nvPicPr>
          <p:blipFill>
            <a:blip r:embed="rId4" cstate="print"/>
            <a:srcRect/>
            <a:stretch>
              <a:fillRect/>
            </a:stretch>
          </p:blipFill>
          <p:spPr bwMode="auto">
            <a:xfrm>
              <a:off x="-9434" y="0"/>
              <a:ext cx="855023" cy="469076"/>
            </a:xfrm>
            <a:prstGeom prst="rect">
              <a:avLst/>
            </a:prstGeom>
            <a:noFill/>
            <a:ln w="9525">
              <a:noFill/>
              <a:miter lim="800000"/>
              <a:headEnd/>
              <a:tailEnd/>
            </a:ln>
          </p:spPr>
        </p:pic>
        <p:sp>
          <p:nvSpPr>
            <p:cNvPr id="16394" name="Text Box 2"/>
            <p:cNvSpPr txBox="1">
              <a:spLocks noChangeArrowheads="1"/>
            </p:cNvSpPr>
            <p:nvPr/>
          </p:nvSpPr>
          <p:spPr bwMode="auto">
            <a:xfrm>
              <a:off x="900584" y="169368"/>
              <a:ext cx="961901" cy="332509"/>
            </a:xfrm>
            <a:prstGeom prst="rect">
              <a:avLst/>
            </a:prstGeom>
            <a:noFill/>
            <a:ln w="9525">
              <a:noFill/>
              <a:miter lim="800000"/>
              <a:headEnd/>
              <a:tailEnd/>
            </a:ln>
          </p:spPr>
          <p:txBody>
            <a:bodyPr/>
            <a:lstStyle/>
            <a:p>
              <a:r>
                <a:rPr lang="pt-PT" altLang="en-US" sz="700">
                  <a:solidFill>
                    <a:srgbClr val="7F7F7F"/>
                  </a:solidFill>
                  <a:ea typeface="Calibri" pitchFamily="34" charset="0"/>
                  <a:cs typeface="Times New Roman" pitchFamily="18" charset="0"/>
                </a:rPr>
                <a:t>EURODEPUTADA</a:t>
              </a:r>
              <a:endParaRPr lang="en-GB" altLang="en-US" sz="1100">
                <a:ea typeface="Calibri" pitchFamily="34" charset="0"/>
                <a:cs typeface="Times New Roman" pitchFamily="18" charset="0"/>
              </a:endParaRPr>
            </a:p>
            <a:p>
              <a:r>
                <a:rPr lang="pt-PT" altLang="en-US" sz="800" b="1">
                  <a:solidFill>
                    <a:srgbClr val="7F7F7F"/>
                  </a:solidFill>
                  <a:ea typeface="Calibri" pitchFamily="34" charset="0"/>
                  <a:cs typeface="Times New Roman" pitchFamily="18" charset="0"/>
                </a:rPr>
                <a:t>SOFIA RIBEIRO</a:t>
              </a:r>
              <a:endParaRPr lang="en-GB" altLang="en-US" sz="1100">
                <a:ea typeface="Calibri" pitchFamily="34" charset="0"/>
                <a:cs typeface="Times New Roman" pitchFamily="18" charset="0"/>
              </a:endParaRPr>
            </a:p>
          </p:txBody>
        </p:sp>
      </p:grpSp>
      <p:sp>
        <p:nvSpPr>
          <p:cNvPr id="16389" name="TextBox 10"/>
          <p:cNvSpPr txBox="1">
            <a:spLocks noChangeArrowheads="1"/>
          </p:cNvSpPr>
          <p:nvPr/>
        </p:nvSpPr>
        <p:spPr bwMode="auto">
          <a:xfrm>
            <a:off x="3384550" y="333375"/>
            <a:ext cx="6443663" cy="831850"/>
          </a:xfrm>
          <a:prstGeom prst="rect">
            <a:avLst/>
          </a:prstGeom>
          <a:noFill/>
          <a:ln w="9525">
            <a:noFill/>
            <a:miter lim="800000"/>
            <a:headEnd/>
            <a:tailEnd/>
          </a:ln>
        </p:spPr>
        <p:txBody>
          <a:bodyPr>
            <a:spAutoFit/>
          </a:bodyPr>
          <a:lstStyle/>
          <a:p>
            <a:r>
              <a:rPr lang="en-GB" altLang="en-US" sz="3200" b="1">
                <a:latin typeface="Aharoni" pitchFamily="2" charset="-79"/>
                <a:cs typeface="Aharoni" pitchFamily="2" charset="-79"/>
              </a:rPr>
              <a:t>ESTRATÉGIA</a:t>
            </a:r>
            <a:r>
              <a:rPr lang="en-GB" altLang="en-US" sz="3600" b="1">
                <a:latin typeface="Aharoni" pitchFamily="2" charset="-79"/>
                <a:cs typeface="Aharoni" pitchFamily="2" charset="-79"/>
              </a:rPr>
              <a:t> EUROPA </a:t>
            </a:r>
            <a:r>
              <a:rPr lang="en-GB" altLang="en-US" sz="4800" b="1">
                <a:latin typeface="Aharoni" pitchFamily="2" charset="-79"/>
                <a:cs typeface="Aharoni" pitchFamily="2" charset="-79"/>
              </a:rPr>
              <a:t>2020 </a:t>
            </a:r>
            <a:r>
              <a:rPr lang="en-GB" altLang="en-US" sz="3600" b="1">
                <a:latin typeface="Aharoni" pitchFamily="2" charset="-79"/>
                <a:cs typeface="Aharoni" pitchFamily="2" charset="-79"/>
              </a:rPr>
              <a:t> </a:t>
            </a:r>
          </a:p>
        </p:txBody>
      </p:sp>
      <p:sp>
        <p:nvSpPr>
          <p:cNvPr id="13" name="TextBox 12"/>
          <p:cNvSpPr txBox="1"/>
          <p:nvPr/>
        </p:nvSpPr>
        <p:spPr>
          <a:xfrm>
            <a:off x="1908175" y="1412875"/>
            <a:ext cx="7056438" cy="708025"/>
          </a:xfrm>
          <a:prstGeom prst="rect">
            <a:avLst/>
          </a:prstGeom>
          <a:noFill/>
        </p:spPr>
        <p:txBody>
          <a:bodyPr>
            <a:spAutoFit/>
          </a:bodyPr>
          <a:lstStyle/>
          <a:p>
            <a:pPr algn="r">
              <a:defRPr/>
            </a:pPr>
            <a:r>
              <a:rPr lang="en-GB" sz="2000" b="1" dirty="0" err="1">
                <a:solidFill>
                  <a:schemeClr val="tx1">
                    <a:lumMod val="65000"/>
                    <a:lumOff val="35000"/>
                  </a:schemeClr>
                </a:solidFill>
                <a:latin typeface="Franklin Gothic Medium" panose="020B0603020102020204" pitchFamily="34" charset="0"/>
              </a:rPr>
              <a:t>Propostas</a:t>
            </a:r>
            <a:r>
              <a:rPr lang="en-GB" sz="2000" b="1" dirty="0">
                <a:solidFill>
                  <a:schemeClr val="tx1">
                    <a:lumMod val="65000"/>
                    <a:lumOff val="35000"/>
                  </a:schemeClr>
                </a:solidFill>
                <a:latin typeface="Franklin Gothic Medium" panose="020B0603020102020204" pitchFamily="34" charset="0"/>
              </a:rPr>
              <a:t> do </a:t>
            </a:r>
            <a:r>
              <a:rPr lang="en-GB" sz="2000" b="1" dirty="0" err="1">
                <a:solidFill>
                  <a:schemeClr val="tx1">
                    <a:lumMod val="65000"/>
                    <a:lumOff val="35000"/>
                  </a:schemeClr>
                </a:solidFill>
                <a:latin typeface="Franklin Gothic Medium" panose="020B0603020102020204" pitchFamily="34" charset="0"/>
              </a:rPr>
              <a:t>Parlamento</a:t>
            </a:r>
            <a:r>
              <a:rPr lang="en-GB" sz="2000" b="1" dirty="0">
                <a:solidFill>
                  <a:schemeClr val="tx1">
                    <a:lumMod val="65000"/>
                    <a:lumOff val="35000"/>
                  </a:schemeClr>
                </a:solidFill>
                <a:latin typeface="Franklin Gothic Medium" panose="020B0603020102020204" pitchFamily="34" charset="0"/>
              </a:rPr>
              <a:t> </a:t>
            </a:r>
            <a:r>
              <a:rPr lang="en-GB" sz="2000" b="1" dirty="0" err="1">
                <a:solidFill>
                  <a:schemeClr val="tx1">
                    <a:lumMod val="65000"/>
                    <a:lumOff val="35000"/>
                  </a:schemeClr>
                </a:solidFill>
                <a:latin typeface="Franklin Gothic Medium" panose="020B0603020102020204" pitchFamily="34" charset="0"/>
              </a:rPr>
              <a:t>Europeu</a:t>
            </a:r>
            <a:r>
              <a:rPr lang="en-GB" sz="2000" b="1" dirty="0">
                <a:solidFill>
                  <a:schemeClr val="tx1">
                    <a:lumMod val="65000"/>
                    <a:lumOff val="35000"/>
                  </a:schemeClr>
                </a:solidFill>
                <a:latin typeface="Franklin Gothic Medium" panose="020B0603020102020204" pitchFamily="34" charset="0"/>
              </a:rPr>
              <a:t> para </a:t>
            </a:r>
            <a:r>
              <a:rPr lang="en-GB" sz="2000" b="1" dirty="0" err="1">
                <a:solidFill>
                  <a:schemeClr val="tx1">
                    <a:lumMod val="65000"/>
                    <a:lumOff val="35000"/>
                  </a:schemeClr>
                </a:solidFill>
                <a:latin typeface="Franklin Gothic Medium" panose="020B0603020102020204" pitchFamily="34" charset="0"/>
              </a:rPr>
              <a:t>promover</a:t>
            </a:r>
            <a:r>
              <a:rPr lang="en-GB" sz="2000" b="1" dirty="0">
                <a:solidFill>
                  <a:schemeClr val="tx1">
                    <a:lumMod val="65000"/>
                    <a:lumOff val="35000"/>
                  </a:schemeClr>
                </a:solidFill>
                <a:latin typeface="Franklin Gothic Medium" panose="020B0603020102020204" pitchFamily="34" charset="0"/>
              </a:rPr>
              <a:t> </a:t>
            </a:r>
          </a:p>
          <a:p>
            <a:pPr algn="r">
              <a:defRPr/>
            </a:pPr>
            <a:r>
              <a:rPr lang="en-GB" sz="2000" b="1" dirty="0">
                <a:solidFill>
                  <a:schemeClr val="tx1">
                    <a:lumMod val="65000"/>
                    <a:lumOff val="35000"/>
                  </a:schemeClr>
                </a:solidFill>
                <a:latin typeface="Franklin Gothic Medium" panose="020B0603020102020204" pitchFamily="34" charset="0"/>
              </a:rPr>
              <a:t>o </a:t>
            </a:r>
            <a:r>
              <a:rPr lang="en-GB" sz="2000" b="1" dirty="0" err="1">
                <a:solidFill>
                  <a:schemeClr val="tx1">
                    <a:lumMod val="65000"/>
                    <a:lumOff val="35000"/>
                  </a:schemeClr>
                </a:solidFill>
                <a:latin typeface="Franklin Gothic Medium" panose="020B0603020102020204" pitchFamily="34" charset="0"/>
              </a:rPr>
              <a:t>Emprego</a:t>
            </a:r>
            <a:r>
              <a:rPr lang="en-GB" sz="2000" b="1" dirty="0">
                <a:solidFill>
                  <a:schemeClr val="tx1">
                    <a:lumMod val="65000"/>
                    <a:lumOff val="35000"/>
                  </a:schemeClr>
                </a:solidFill>
                <a:latin typeface="Franklin Gothic Medium" panose="020B0603020102020204" pitchFamily="34" charset="0"/>
              </a:rPr>
              <a:t> na Europa</a:t>
            </a:r>
            <a:endParaRPr lang="en-GB" sz="2000" b="1" dirty="0">
              <a:solidFill>
                <a:schemeClr val="tx1">
                  <a:lumMod val="65000"/>
                  <a:lumOff val="35000"/>
                </a:schemeClr>
              </a:solidFill>
              <a:latin typeface="Franklin Gothic Medium" panose="020B0603020102020204" pitchFamily="34" charset="0"/>
            </a:endParaRPr>
          </a:p>
        </p:txBody>
      </p:sp>
      <p:sp>
        <p:nvSpPr>
          <p:cNvPr id="2" name="Rectangle 1"/>
          <p:cNvSpPr/>
          <p:nvPr/>
        </p:nvSpPr>
        <p:spPr>
          <a:xfrm>
            <a:off x="323850" y="2911475"/>
            <a:ext cx="8640763" cy="2462213"/>
          </a:xfrm>
          <a:prstGeom prst="rect">
            <a:avLst/>
          </a:prstGeom>
        </p:spPr>
        <p:txBody>
          <a:bodyPr>
            <a:spAutoFit/>
          </a:bodyPr>
          <a:lstStyle/>
          <a:p>
            <a:pPr marL="171450" indent="-171450">
              <a:buClr>
                <a:srgbClr val="FFC000"/>
              </a:buClr>
              <a:buFont typeface="Wingdings" panose="05000000000000000000" pitchFamily="2" charset="2"/>
              <a:buChar char="ü"/>
              <a:defRPr/>
            </a:pPr>
            <a:r>
              <a:rPr lang="pt-BR" sz="1400" b="1" dirty="0"/>
              <a:t>Proceder à adição de 3 indicadores de emprego - taxa de atividade, desemprego dos jovens e desemprego de longa duração - ao procedimento relativo dos desequilíbrios macroeconómicos (em "pé de igualdade" com os indicadores existentes)</a:t>
            </a:r>
            <a:endParaRPr lang="en-GB" sz="1400" b="1" dirty="0"/>
          </a:p>
          <a:p>
            <a:pPr>
              <a:buClr>
                <a:srgbClr val="FFC000"/>
              </a:buClr>
              <a:defRPr/>
            </a:pPr>
            <a:endParaRPr lang="en-GB" sz="1400" b="1" dirty="0"/>
          </a:p>
          <a:p>
            <a:pPr marL="171450" indent="-171450">
              <a:buClr>
                <a:srgbClr val="FFC000"/>
              </a:buClr>
              <a:buFont typeface="Wingdings" panose="05000000000000000000" pitchFamily="2" charset="2"/>
              <a:buChar char="ü"/>
              <a:defRPr/>
            </a:pPr>
            <a:r>
              <a:rPr lang="pt-PT" sz="1400" b="1" dirty="0"/>
              <a:t>Promover o acesso de todas as crianças, em todos os EM, a serviços de cuidados e educação na primeira infância que sejam de qualidade, inclusivos e a preços acessíveis</a:t>
            </a:r>
            <a:endParaRPr lang="en-GB" sz="1400" b="1" dirty="0"/>
          </a:p>
          <a:p>
            <a:pPr>
              <a:buClr>
                <a:srgbClr val="FFC000"/>
              </a:buClr>
              <a:defRPr/>
            </a:pPr>
            <a:endParaRPr lang="en-GB" sz="1400" b="1" dirty="0"/>
          </a:p>
          <a:p>
            <a:pPr marL="171450" indent="-171450">
              <a:buClr>
                <a:srgbClr val="FFC000"/>
              </a:buClr>
              <a:buFont typeface="Wingdings" panose="05000000000000000000" pitchFamily="2" charset="2"/>
              <a:buChar char="ü"/>
              <a:defRPr/>
            </a:pPr>
            <a:r>
              <a:rPr lang="pt-PT" sz="1400" b="1" dirty="0"/>
              <a:t>Promover a </a:t>
            </a:r>
            <a:r>
              <a:rPr lang="pt-BR" sz="1400" b="1" dirty="0"/>
              <a:t>cooperação entre governos, empresas, instituições de ensino, serviços de apoio individualizado, sociedade civil e parceiros sociais, com vista a adaptar os sistemas de educação e formação dos EM às necessidades do mercado de trabalho</a:t>
            </a:r>
            <a:endParaRPr lang="en-GB" sz="1400" b="1" dirty="0"/>
          </a:p>
          <a:p>
            <a:pPr>
              <a:buClr>
                <a:srgbClr val="FFC000"/>
              </a:buClr>
              <a:defRPr/>
            </a:pPr>
            <a:endParaRPr lang="en-GB" sz="1400" b="1" dirty="0"/>
          </a:p>
        </p:txBody>
      </p:sp>
      <p:sp>
        <p:nvSpPr>
          <p:cNvPr id="16392" name="CaixaDeTexto 11"/>
          <p:cNvSpPr txBox="1">
            <a:spLocks noChangeArrowheads="1"/>
          </p:cNvSpPr>
          <p:nvPr/>
        </p:nvSpPr>
        <p:spPr bwMode="auto">
          <a:xfrm>
            <a:off x="2916238" y="6021388"/>
            <a:ext cx="6048375" cy="461962"/>
          </a:xfrm>
          <a:prstGeom prst="rect">
            <a:avLst/>
          </a:prstGeom>
          <a:noFill/>
          <a:ln w="9525">
            <a:noFill/>
            <a:miter lim="800000"/>
            <a:headEnd/>
            <a:tailEnd/>
          </a:ln>
        </p:spPr>
        <p:txBody>
          <a:bodyPr>
            <a:spAutoFit/>
          </a:bodyPr>
          <a:lstStyle/>
          <a:p>
            <a:pPr eaLnBrk="0" hangingPunct="0">
              <a:spcBef>
                <a:spcPct val="20000"/>
              </a:spcBef>
              <a:buFont typeface="Arial" charset="0"/>
              <a:buNone/>
            </a:pPr>
            <a:r>
              <a:rPr lang="pt-PT" altLang="en-US" sz="1200" i="1">
                <a:solidFill>
                  <a:srgbClr val="000000"/>
                </a:solidFill>
              </a:rPr>
              <a:t>Relatório </a:t>
            </a:r>
            <a:r>
              <a:rPr lang="pt-BR" sz="1200" i="1"/>
              <a:t>sobre o Semestre Europeu para a coordenação das políticas económicas: aspetos sociais e relativos ao emprego na Análise Anual do Crescimento para 2016 </a:t>
            </a:r>
            <a:r>
              <a:rPr lang="en-GB" sz="1200" i="1"/>
              <a:t>(2015/2330(INI) </a:t>
            </a:r>
            <a:endParaRPr lang="pt-PT" altLang="en-US" sz="1200" i="1">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cfagundesmartins\Desktop\Univ Europa 2016 2.jpg"/>
          <p:cNvPicPr>
            <a:picLocks noChangeAspect="1" noChangeArrowheads="1"/>
          </p:cNvPicPr>
          <p:nvPr/>
        </p:nvPicPr>
        <p:blipFill>
          <a:blip r:embed="rId2" cstate="print"/>
          <a:srcRect/>
          <a:stretch>
            <a:fillRect/>
          </a:stretch>
        </p:blipFill>
        <p:spPr bwMode="auto">
          <a:xfrm>
            <a:off x="0" y="-26988"/>
            <a:ext cx="9144000" cy="5308601"/>
          </a:xfrm>
          <a:prstGeom prst="rect">
            <a:avLst/>
          </a:prstGeom>
          <a:noFill/>
          <a:ln w="9525">
            <a:noFill/>
            <a:miter lim="800000"/>
            <a:headEnd/>
            <a:tailEnd/>
          </a:ln>
        </p:spPr>
      </p:pic>
      <p:pic>
        <p:nvPicPr>
          <p:cNvPr id="17411" name="Picture 4"/>
          <p:cNvPicPr>
            <a:picLocks noChangeAspect="1" noChangeArrowheads="1"/>
          </p:cNvPicPr>
          <p:nvPr/>
        </p:nvPicPr>
        <p:blipFill>
          <a:blip r:embed="rId3" cstate="print"/>
          <a:srcRect/>
          <a:stretch>
            <a:fillRect/>
          </a:stretch>
        </p:blipFill>
        <p:spPr bwMode="auto">
          <a:xfrm>
            <a:off x="684213" y="6289675"/>
            <a:ext cx="8064500" cy="452438"/>
          </a:xfrm>
          <a:prstGeom prst="rect">
            <a:avLst/>
          </a:prstGeom>
          <a:noFill/>
          <a:ln w="9525">
            <a:noFill/>
            <a:miter lim="800000"/>
            <a:headEnd/>
            <a:tailEnd/>
          </a:ln>
        </p:spPr>
      </p:pic>
      <p:grpSp>
        <p:nvGrpSpPr>
          <p:cNvPr id="17412" name="Group 5"/>
          <p:cNvGrpSpPr>
            <a:grpSpLocks/>
          </p:cNvGrpSpPr>
          <p:nvPr/>
        </p:nvGrpSpPr>
        <p:grpSpPr bwMode="auto">
          <a:xfrm>
            <a:off x="395288" y="5661025"/>
            <a:ext cx="2160587" cy="654050"/>
            <a:chOff x="-9434" y="0"/>
            <a:chExt cx="1871919" cy="501877"/>
          </a:xfrm>
        </p:grpSpPr>
        <p:pic>
          <p:nvPicPr>
            <p:cNvPr id="17417" name="Picture 6" descr="LOGO_EP"/>
            <p:cNvPicPr>
              <a:picLocks noChangeAspect="1"/>
            </p:cNvPicPr>
            <p:nvPr/>
          </p:nvPicPr>
          <p:blipFill>
            <a:blip r:embed="rId4" cstate="print"/>
            <a:srcRect/>
            <a:stretch>
              <a:fillRect/>
            </a:stretch>
          </p:blipFill>
          <p:spPr bwMode="auto">
            <a:xfrm>
              <a:off x="-9434" y="0"/>
              <a:ext cx="855023" cy="469076"/>
            </a:xfrm>
            <a:prstGeom prst="rect">
              <a:avLst/>
            </a:prstGeom>
            <a:noFill/>
            <a:ln w="9525">
              <a:noFill/>
              <a:miter lim="800000"/>
              <a:headEnd/>
              <a:tailEnd/>
            </a:ln>
          </p:spPr>
        </p:pic>
        <p:sp>
          <p:nvSpPr>
            <p:cNvPr id="17418" name="Text Box 2"/>
            <p:cNvSpPr txBox="1">
              <a:spLocks noChangeArrowheads="1"/>
            </p:cNvSpPr>
            <p:nvPr/>
          </p:nvSpPr>
          <p:spPr bwMode="auto">
            <a:xfrm>
              <a:off x="900584" y="169368"/>
              <a:ext cx="961901" cy="332509"/>
            </a:xfrm>
            <a:prstGeom prst="rect">
              <a:avLst/>
            </a:prstGeom>
            <a:noFill/>
            <a:ln w="9525">
              <a:noFill/>
              <a:miter lim="800000"/>
              <a:headEnd/>
              <a:tailEnd/>
            </a:ln>
          </p:spPr>
          <p:txBody>
            <a:bodyPr/>
            <a:lstStyle/>
            <a:p>
              <a:r>
                <a:rPr lang="pt-PT" altLang="en-US" sz="700">
                  <a:solidFill>
                    <a:srgbClr val="7F7F7F"/>
                  </a:solidFill>
                  <a:ea typeface="Calibri" pitchFamily="34" charset="0"/>
                  <a:cs typeface="Times New Roman" pitchFamily="18" charset="0"/>
                </a:rPr>
                <a:t>EURODEPUTADA</a:t>
              </a:r>
              <a:endParaRPr lang="en-GB" altLang="en-US" sz="1100">
                <a:ea typeface="Calibri" pitchFamily="34" charset="0"/>
                <a:cs typeface="Times New Roman" pitchFamily="18" charset="0"/>
              </a:endParaRPr>
            </a:p>
            <a:p>
              <a:r>
                <a:rPr lang="pt-PT" altLang="en-US" sz="800" b="1">
                  <a:solidFill>
                    <a:srgbClr val="7F7F7F"/>
                  </a:solidFill>
                  <a:ea typeface="Calibri" pitchFamily="34" charset="0"/>
                  <a:cs typeface="Times New Roman" pitchFamily="18" charset="0"/>
                </a:rPr>
                <a:t>SOFIA RIBEIRO</a:t>
              </a:r>
              <a:endParaRPr lang="en-GB" altLang="en-US" sz="1100">
                <a:ea typeface="Calibri" pitchFamily="34" charset="0"/>
                <a:cs typeface="Times New Roman" pitchFamily="18" charset="0"/>
              </a:endParaRPr>
            </a:p>
          </p:txBody>
        </p:sp>
      </p:grpSp>
      <p:sp>
        <p:nvSpPr>
          <p:cNvPr id="17413" name="TextBox 10"/>
          <p:cNvSpPr txBox="1">
            <a:spLocks noChangeArrowheads="1"/>
          </p:cNvSpPr>
          <p:nvPr/>
        </p:nvSpPr>
        <p:spPr bwMode="auto">
          <a:xfrm>
            <a:off x="3384550" y="333375"/>
            <a:ext cx="6443663" cy="831850"/>
          </a:xfrm>
          <a:prstGeom prst="rect">
            <a:avLst/>
          </a:prstGeom>
          <a:noFill/>
          <a:ln w="9525">
            <a:noFill/>
            <a:miter lim="800000"/>
            <a:headEnd/>
            <a:tailEnd/>
          </a:ln>
        </p:spPr>
        <p:txBody>
          <a:bodyPr>
            <a:spAutoFit/>
          </a:bodyPr>
          <a:lstStyle/>
          <a:p>
            <a:r>
              <a:rPr lang="en-GB" altLang="en-US" sz="3200" b="1">
                <a:latin typeface="Aharoni" pitchFamily="2" charset="-79"/>
                <a:cs typeface="Aharoni" pitchFamily="2" charset="-79"/>
              </a:rPr>
              <a:t>ESTRATÉGIA</a:t>
            </a:r>
            <a:r>
              <a:rPr lang="en-GB" altLang="en-US" sz="3600" b="1">
                <a:latin typeface="Aharoni" pitchFamily="2" charset="-79"/>
                <a:cs typeface="Aharoni" pitchFamily="2" charset="-79"/>
              </a:rPr>
              <a:t> EUROPA </a:t>
            </a:r>
            <a:r>
              <a:rPr lang="en-GB" altLang="en-US" sz="4800" b="1">
                <a:latin typeface="Aharoni" pitchFamily="2" charset="-79"/>
                <a:cs typeface="Aharoni" pitchFamily="2" charset="-79"/>
              </a:rPr>
              <a:t>2020 </a:t>
            </a:r>
            <a:r>
              <a:rPr lang="en-GB" altLang="en-US" sz="3600" b="1">
                <a:latin typeface="Aharoni" pitchFamily="2" charset="-79"/>
                <a:cs typeface="Aharoni" pitchFamily="2" charset="-79"/>
              </a:rPr>
              <a:t> </a:t>
            </a:r>
          </a:p>
        </p:txBody>
      </p:sp>
      <p:sp>
        <p:nvSpPr>
          <p:cNvPr id="13" name="TextBox 12"/>
          <p:cNvSpPr txBox="1"/>
          <p:nvPr/>
        </p:nvSpPr>
        <p:spPr>
          <a:xfrm>
            <a:off x="1908175" y="1412875"/>
            <a:ext cx="7056438" cy="708025"/>
          </a:xfrm>
          <a:prstGeom prst="rect">
            <a:avLst/>
          </a:prstGeom>
          <a:noFill/>
        </p:spPr>
        <p:txBody>
          <a:bodyPr>
            <a:spAutoFit/>
          </a:bodyPr>
          <a:lstStyle/>
          <a:p>
            <a:pPr algn="r">
              <a:defRPr/>
            </a:pPr>
            <a:r>
              <a:rPr lang="en-GB" sz="2000" b="1" dirty="0" err="1">
                <a:solidFill>
                  <a:schemeClr val="tx1">
                    <a:lumMod val="65000"/>
                    <a:lumOff val="35000"/>
                  </a:schemeClr>
                </a:solidFill>
                <a:latin typeface="Franklin Gothic Medium" panose="020B0603020102020204" pitchFamily="34" charset="0"/>
              </a:rPr>
              <a:t>Propostas</a:t>
            </a:r>
            <a:r>
              <a:rPr lang="en-GB" sz="2000" b="1" dirty="0">
                <a:solidFill>
                  <a:schemeClr val="tx1">
                    <a:lumMod val="65000"/>
                    <a:lumOff val="35000"/>
                  </a:schemeClr>
                </a:solidFill>
                <a:latin typeface="Franklin Gothic Medium" panose="020B0603020102020204" pitchFamily="34" charset="0"/>
              </a:rPr>
              <a:t> do </a:t>
            </a:r>
            <a:r>
              <a:rPr lang="en-GB" sz="2000" b="1" dirty="0" err="1">
                <a:solidFill>
                  <a:schemeClr val="tx1">
                    <a:lumMod val="65000"/>
                    <a:lumOff val="35000"/>
                  </a:schemeClr>
                </a:solidFill>
                <a:latin typeface="Franklin Gothic Medium" panose="020B0603020102020204" pitchFamily="34" charset="0"/>
              </a:rPr>
              <a:t>Parlamento</a:t>
            </a:r>
            <a:r>
              <a:rPr lang="en-GB" sz="2000" b="1" dirty="0">
                <a:solidFill>
                  <a:schemeClr val="tx1">
                    <a:lumMod val="65000"/>
                    <a:lumOff val="35000"/>
                  </a:schemeClr>
                </a:solidFill>
                <a:latin typeface="Franklin Gothic Medium" panose="020B0603020102020204" pitchFamily="34" charset="0"/>
              </a:rPr>
              <a:t> </a:t>
            </a:r>
            <a:r>
              <a:rPr lang="en-GB" sz="2000" b="1" dirty="0" err="1">
                <a:solidFill>
                  <a:schemeClr val="tx1">
                    <a:lumMod val="65000"/>
                    <a:lumOff val="35000"/>
                  </a:schemeClr>
                </a:solidFill>
                <a:latin typeface="Franklin Gothic Medium" panose="020B0603020102020204" pitchFamily="34" charset="0"/>
              </a:rPr>
              <a:t>Europeu</a:t>
            </a:r>
            <a:r>
              <a:rPr lang="en-GB" sz="2000" b="1" dirty="0">
                <a:solidFill>
                  <a:schemeClr val="tx1">
                    <a:lumMod val="65000"/>
                    <a:lumOff val="35000"/>
                  </a:schemeClr>
                </a:solidFill>
                <a:latin typeface="Franklin Gothic Medium" panose="020B0603020102020204" pitchFamily="34" charset="0"/>
              </a:rPr>
              <a:t> para </a:t>
            </a:r>
            <a:r>
              <a:rPr lang="en-GB" sz="2000" b="1" dirty="0" err="1">
                <a:solidFill>
                  <a:schemeClr val="tx1">
                    <a:lumMod val="65000"/>
                    <a:lumOff val="35000"/>
                  </a:schemeClr>
                </a:solidFill>
                <a:latin typeface="Franklin Gothic Medium" panose="020B0603020102020204" pitchFamily="34" charset="0"/>
              </a:rPr>
              <a:t>promover</a:t>
            </a:r>
            <a:r>
              <a:rPr lang="en-GB" sz="2000" b="1" dirty="0">
                <a:solidFill>
                  <a:schemeClr val="tx1">
                    <a:lumMod val="65000"/>
                    <a:lumOff val="35000"/>
                  </a:schemeClr>
                </a:solidFill>
                <a:latin typeface="Franklin Gothic Medium" panose="020B0603020102020204" pitchFamily="34" charset="0"/>
              </a:rPr>
              <a:t> </a:t>
            </a:r>
          </a:p>
          <a:p>
            <a:pPr algn="r">
              <a:defRPr/>
            </a:pPr>
            <a:r>
              <a:rPr lang="en-GB" sz="2000" b="1" dirty="0">
                <a:solidFill>
                  <a:schemeClr val="tx1">
                    <a:lumMod val="65000"/>
                    <a:lumOff val="35000"/>
                  </a:schemeClr>
                </a:solidFill>
                <a:latin typeface="Franklin Gothic Medium" panose="020B0603020102020204" pitchFamily="34" charset="0"/>
              </a:rPr>
              <a:t>o </a:t>
            </a:r>
            <a:r>
              <a:rPr lang="en-GB" sz="2000" b="1" dirty="0" err="1">
                <a:solidFill>
                  <a:schemeClr val="tx1">
                    <a:lumMod val="65000"/>
                    <a:lumOff val="35000"/>
                  </a:schemeClr>
                </a:solidFill>
                <a:latin typeface="Franklin Gothic Medium" panose="020B0603020102020204" pitchFamily="34" charset="0"/>
              </a:rPr>
              <a:t>Emprego</a:t>
            </a:r>
            <a:r>
              <a:rPr lang="en-GB" sz="2000" b="1" dirty="0">
                <a:solidFill>
                  <a:schemeClr val="tx1">
                    <a:lumMod val="65000"/>
                    <a:lumOff val="35000"/>
                  </a:schemeClr>
                </a:solidFill>
                <a:latin typeface="Franklin Gothic Medium" panose="020B0603020102020204" pitchFamily="34" charset="0"/>
              </a:rPr>
              <a:t> na Europa</a:t>
            </a:r>
            <a:endParaRPr lang="en-GB" sz="2000" b="1" dirty="0">
              <a:solidFill>
                <a:schemeClr val="tx1">
                  <a:lumMod val="65000"/>
                  <a:lumOff val="35000"/>
                </a:schemeClr>
              </a:solidFill>
              <a:latin typeface="Franklin Gothic Medium" panose="020B0603020102020204" pitchFamily="34" charset="0"/>
            </a:endParaRPr>
          </a:p>
        </p:txBody>
      </p:sp>
      <p:sp>
        <p:nvSpPr>
          <p:cNvPr id="17415" name="CaixaDeTexto 11"/>
          <p:cNvSpPr txBox="1">
            <a:spLocks noChangeArrowheads="1"/>
          </p:cNvSpPr>
          <p:nvPr/>
        </p:nvSpPr>
        <p:spPr bwMode="auto">
          <a:xfrm>
            <a:off x="2916238" y="6021388"/>
            <a:ext cx="6048375" cy="461962"/>
          </a:xfrm>
          <a:prstGeom prst="rect">
            <a:avLst/>
          </a:prstGeom>
          <a:noFill/>
          <a:ln w="9525">
            <a:noFill/>
            <a:miter lim="800000"/>
            <a:headEnd/>
            <a:tailEnd/>
          </a:ln>
        </p:spPr>
        <p:txBody>
          <a:bodyPr>
            <a:spAutoFit/>
          </a:bodyPr>
          <a:lstStyle/>
          <a:p>
            <a:pPr eaLnBrk="0" hangingPunct="0">
              <a:spcBef>
                <a:spcPct val="20000"/>
              </a:spcBef>
              <a:buFont typeface="Arial" charset="0"/>
              <a:buNone/>
            </a:pPr>
            <a:r>
              <a:rPr lang="pt-PT" altLang="en-US" sz="1200" i="1">
                <a:solidFill>
                  <a:srgbClr val="000000"/>
                </a:solidFill>
              </a:rPr>
              <a:t>Relatório </a:t>
            </a:r>
            <a:r>
              <a:rPr lang="pt-BR" sz="1200" i="1"/>
              <a:t>sobre o Semestre Europeu para a coordenação das políticas económicas: aspetos sociais e relativos ao emprego na Análise Anual do Crescimento para 2016 </a:t>
            </a:r>
            <a:r>
              <a:rPr lang="en-GB" sz="1200" i="1"/>
              <a:t>(2015/2330(INI) </a:t>
            </a:r>
            <a:endParaRPr lang="pt-PT" altLang="en-US" sz="1200" i="1">
              <a:solidFill>
                <a:srgbClr val="000000"/>
              </a:solidFill>
            </a:endParaRPr>
          </a:p>
        </p:txBody>
      </p:sp>
      <p:sp>
        <p:nvSpPr>
          <p:cNvPr id="2" name="Rectangle 1"/>
          <p:cNvSpPr/>
          <p:nvPr/>
        </p:nvSpPr>
        <p:spPr>
          <a:xfrm>
            <a:off x="358775" y="2420938"/>
            <a:ext cx="8426450" cy="4124325"/>
          </a:xfrm>
          <a:prstGeom prst="rect">
            <a:avLst/>
          </a:prstGeom>
        </p:spPr>
        <p:txBody>
          <a:bodyPr>
            <a:spAutoFit/>
          </a:bodyPr>
          <a:lstStyle/>
          <a:p>
            <a:pPr>
              <a:buClr>
                <a:srgbClr val="FFC000"/>
              </a:buClr>
              <a:defRPr/>
            </a:pPr>
            <a:r>
              <a:rPr lang="pt-BR" sz="1200" b="1" dirty="0"/>
              <a:t> </a:t>
            </a:r>
            <a:endParaRPr lang="en-GB" sz="1200" b="1" dirty="0"/>
          </a:p>
          <a:p>
            <a:pPr marL="171450" indent="-171450">
              <a:buClr>
                <a:srgbClr val="FFC000"/>
              </a:buClr>
              <a:buFont typeface="Wingdings" panose="05000000000000000000" pitchFamily="2" charset="2"/>
              <a:buChar char="ü"/>
              <a:defRPr/>
            </a:pPr>
            <a:r>
              <a:rPr lang="pt-PT" sz="1400" b="1" dirty="0"/>
              <a:t>Apostar no ensino para adultos e nas oportunidades de formação profissional, criando soluções de emprego flexíveis para pessoas com 55+ e promover a sua importância na transmissão de conhecimentos</a:t>
            </a:r>
            <a:endParaRPr lang="en-GB" sz="1400" b="1" dirty="0"/>
          </a:p>
          <a:p>
            <a:pPr marL="171450" indent="-171450">
              <a:buClr>
                <a:srgbClr val="FFC000"/>
              </a:buClr>
              <a:buFont typeface="Wingdings" panose="05000000000000000000" pitchFamily="2" charset="2"/>
              <a:buChar char="ü"/>
              <a:defRPr/>
            </a:pPr>
            <a:endParaRPr lang="en-GB" sz="1400" b="1" dirty="0"/>
          </a:p>
          <a:p>
            <a:pPr marL="171450" indent="-171450">
              <a:buClr>
                <a:srgbClr val="FFC000"/>
              </a:buClr>
              <a:buFont typeface="Wingdings" panose="05000000000000000000" pitchFamily="2" charset="2"/>
              <a:buChar char="ü"/>
              <a:defRPr/>
            </a:pPr>
            <a:r>
              <a:rPr lang="pt-BR" sz="1400" b="1" dirty="0"/>
              <a:t>Fomentar uma estratégia de investimento ampla para todo o ciclo educativo e de formação, que abranja todos os setores de aprendizagem ao longo da vida, aprendizagem em contexto laboral e aprendizagem formal e informal</a:t>
            </a:r>
          </a:p>
          <a:p>
            <a:pPr marL="171450" indent="-171450">
              <a:buClr>
                <a:srgbClr val="FFC000"/>
              </a:buClr>
              <a:buFont typeface="Wingdings" panose="05000000000000000000" pitchFamily="2" charset="2"/>
              <a:buChar char="ü"/>
              <a:defRPr/>
            </a:pPr>
            <a:endParaRPr lang="en-GB" sz="1400" b="1" dirty="0"/>
          </a:p>
          <a:p>
            <a:pPr marL="171450" indent="-171450">
              <a:buClr>
                <a:srgbClr val="FFC000"/>
              </a:buClr>
              <a:buFont typeface="Wingdings" panose="05000000000000000000" pitchFamily="2" charset="2"/>
              <a:buChar char="ü"/>
              <a:defRPr/>
            </a:pPr>
            <a:r>
              <a:rPr lang="pt-PT" sz="1400" b="1" dirty="0"/>
              <a:t>Promover a importância das qualificações e competências adquiridas em contextos de aprendizagem não formais e informais, apostando na criação de um sistema de validação e reconhecimento destas experiências</a:t>
            </a:r>
            <a:endParaRPr lang="en-GB" sz="1400" b="1" dirty="0"/>
          </a:p>
          <a:p>
            <a:pPr>
              <a:buClr>
                <a:srgbClr val="FFC000"/>
              </a:buClr>
              <a:defRPr/>
            </a:pPr>
            <a:endParaRPr lang="en-GB" sz="1400" b="1" dirty="0"/>
          </a:p>
          <a:p>
            <a:pPr marL="171450" indent="-171450">
              <a:buClr>
                <a:srgbClr val="FFC000"/>
              </a:buClr>
              <a:buFont typeface="Wingdings" panose="05000000000000000000" pitchFamily="2" charset="2"/>
              <a:buChar char="ü"/>
              <a:defRPr/>
            </a:pPr>
            <a:r>
              <a:rPr lang="pt-BR" sz="1400" b="1" dirty="0"/>
              <a:t>Promover a cultura de empreendedorismo e os princípios inerentes à economia social nos programas educacionais e de formação nacionais</a:t>
            </a:r>
            <a:endParaRPr lang="en-GB" sz="1400" b="1" dirty="0"/>
          </a:p>
          <a:p>
            <a:pPr>
              <a:buClr>
                <a:srgbClr val="FFC000"/>
              </a:buClr>
              <a:defRPr/>
            </a:pPr>
            <a:endParaRPr lang="en-GB" sz="1400" b="1" dirty="0"/>
          </a:p>
          <a:p>
            <a:pPr marL="1543050" lvl="3" indent="-171450">
              <a:buClr>
                <a:srgbClr val="FFC000"/>
              </a:buClr>
              <a:buFont typeface="Wingdings" panose="05000000000000000000" pitchFamily="2" charset="2"/>
              <a:buChar char="ü"/>
              <a:defRPr/>
            </a:pPr>
            <a:r>
              <a:rPr lang="pt-PT" sz="1400" b="1" dirty="0"/>
              <a:t>Apostar nas competências digitais</a:t>
            </a:r>
            <a:endParaRPr lang="en-GB" sz="1400" b="1" dirty="0"/>
          </a:p>
          <a:p>
            <a:pPr>
              <a:buClr>
                <a:srgbClr val="FFC000"/>
              </a:buClr>
              <a:defRPr/>
            </a:pPr>
            <a:endParaRPr lang="en-GB" sz="1400" b="1" dirty="0"/>
          </a:p>
          <a:p>
            <a:pPr>
              <a:buClr>
                <a:srgbClr val="FFC000"/>
              </a:buClr>
              <a:defRPr/>
            </a:pPr>
            <a:endParaRPr lang="pt-PT" sz="1400" b="1" dirty="0"/>
          </a:p>
          <a:p>
            <a:pPr marL="171450" indent="-171450">
              <a:buClr>
                <a:srgbClr val="FFC000"/>
              </a:buClr>
              <a:buFont typeface="Wingdings" panose="05000000000000000000" pitchFamily="2" charset="2"/>
              <a:buChar char="ü"/>
              <a:defRPr/>
            </a:pPr>
            <a:endParaRPr lang="en-GB" sz="1400" b="1" dirty="0"/>
          </a:p>
          <a:p>
            <a:pPr>
              <a:buClr>
                <a:srgbClr val="FFC000"/>
              </a:buClr>
              <a:defRPr/>
            </a:pPr>
            <a:endParaRPr lang="en-GB" sz="1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cfagundesmartins\Desktop\Univ Europa 2016 2.jpg"/>
          <p:cNvPicPr>
            <a:picLocks noChangeAspect="1" noChangeArrowheads="1"/>
          </p:cNvPicPr>
          <p:nvPr/>
        </p:nvPicPr>
        <p:blipFill>
          <a:blip r:embed="rId3" cstate="print"/>
          <a:srcRect/>
          <a:stretch>
            <a:fillRect/>
          </a:stretch>
        </p:blipFill>
        <p:spPr bwMode="auto">
          <a:xfrm>
            <a:off x="0" y="-26988"/>
            <a:ext cx="9144000" cy="5308601"/>
          </a:xfrm>
          <a:prstGeom prst="rect">
            <a:avLst/>
          </a:prstGeom>
          <a:noFill/>
          <a:ln w="9525">
            <a:noFill/>
            <a:miter lim="800000"/>
            <a:headEnd/>
            <a:tailEnd/>
          </a:ln>
        </p:spPr>
      </p:pic>
      <p:pic>
        <p:nvPicPr>
          <p:cNvPr id="18435" name="Picture 4"/>
          <p:cNvPicPr>
            <a:picLocks noChangeAspect="1" noChangeArrowheads="1"/>
          </p:cNvPicPr>
          <p:nvPr/>
        </p:nvPicPr>
        <p:blipFill>
          <a:blip r:embed="rId4" cstate="print"/>
          <a:srcRect/>
          <a:stretch>
            <a:fillRect/>
          </a:stretch>
        </p:blipFill>
        <p:spPr bwMode="auto">
          <a:xfrm>
            <a:off x="684213" y="6289675"/>
            <a:ext cx="8064500" cy="452438"/>
          </a:xfrm>
          <a:prstGeom prst="rect">
            <a:avLst/>
          </a:prstGeom>
          <a:noFill/>
          <a:ln w="9525">
            <a:noFill/>
            <a:miter lim="800000"/>
            <a:headEnd/>
            <a:tailEnd/>
          </a:ln>
        </p:spPr>
      </p:pic>
      <p:grpSp>
        <p:nvGrpSpPr>
          <p:cNvPr id="18436" name="Group 5"/>
          <p:cNvGrpSpPr>
            <a:grpSpLocks/>
          </p:cNvGrpSpPr>
          <p:nvPr/>
        </p:nvGrpSpPr>
        <p:grpSpPr bwMode="auto">
          <a:xfrm>
            <a:off x="395288" y="5661025"/>
            <a:ext cx="2160587" cy="654050"/>
            <a:chOff x="-9434" y="0"/>
            <a:chExt cx="1871919" cy="501877"/>
          </a:xfrm>
        </p:grpSpPr>
        <p:pic>
          <p:nvPicPr>
            <p:cNvPr id="18441" name="Picture 6" descr="LOGO_EP"/>
            <p:cNvPicPr>
              <a:picLocks noChangeAspect="1"/>
            </p:cNvPicPr>
            <p:nvPr/>
          </p:nvPicPr>
          <p:blipFill>
            <a:blip r:embed="rId5" cstate="print"/>
            <a:srcRect/>
            <a:stretch>
              <a:fillRect/>
            </a:stretch>
          </p:blipFill>
          <p:spPr bwMode="auto">
            <a:xfrm>
              <a:off x="-9434" y="0"/>
              <a:ext cx="855023" cy="469076"/>
            </a:xfrm>
            <a:prstGeom prst="rect">
              <a:avLst/>
            </a:prstGeom>
            <a:noFill/>
            <a:ln w="9525">
              <a:noFill/>
              <a:miter lim="800000"/>
              <a:headEnd/>
              <a:tailEnd/>
            </a:ln>
          </p:spPr>
        </p:pic>
        <p:sp>
          <p:nvSpPr>
            <p:cNvPr id="18442" name="Text Box 2"/>
            <p:cNvSpPr txBox="1">
              <a:spLocks noChangeArrowheads="1"/>
            </p:cNvSpPr>
            <p:nvPr/>
          </p:nvSpPr>
          <p:spPr bwMode="auto">
            <a:xfrm>
              <a:off x="900584" y="169368"/>
              <a:ext cx="961901" cy="332509"/>
            </a:xfrm>
            <a:prstGeom prst="rect">
              <a:avLst/>
            </a:prstGeom>
            <a:noFill/>
            <a:ln w="9525">
              <a:noFill/>
              <a:miter lim="800000"/>
              <a:headEnd/>
              <a:tailEnd/>
            </a:ln>
          </p:spPr>
          <p:txBody>
            <a:bodyPr/>
            <a:lstStyle/>
            <a:p>
              <a:r>
                <a:rPr lang="pt-PT" altLang="en-US" sz="700">
                  <a:solidFill>
                    <a:srgbClr val="7F7F7F"/>
                  </a:solidFill>
                  <a:ea typeface="Calibri" pitchFamily="34" charset="0"/>
                  <a:cs typeface="Times New Roman" pitchFamily="18" charset="0"/>
                </a:rPr>
                <a:t>EURODEPUTADA</a:t>
              </a:r>
              <a:endParaRPr lang="en-GB" altLang="en-US" sz="1100">
                <a:ea typeface="Calibri" pitchFamily="34" charset="0"/>
                <a:cs typeface="Times New Roman" pitchFamily="18" charset="0"/>
              </a:endParaRPr>
            </a:p>
            <a:p>
              <a:r>
                <a:rPr lang="pt-PT" altLang="en-US" sz="800" b="1">
                  <a:solidFill>
                    <a:srgbClr val="7F7F7F"/>
                  </a:solidFill>
                  <a:ea typeface="Calibri" pitchFamily="34" charset="0"/>
                  <a:cs typeface="Times New Roman" pitchFamily="18" charset="0"/>
                </a:rPr>
                <a:t>SOFIA RIBEIRO</a:t>
              </a:r>
              <a:endParaRPr lang="en-GB" altLang="en-US" sz="1100">
                <a:ea typeface="Calibri" pitchFamily="34" charset="0"/>
                <a:cs typeface="Times New Roman" pitchFamily="18" charset="0"/>
              </a:endParaRPr>
            </a:p>
          </p:txBody>
        </p:sp>
      </p:grpSp>
      <p:sp>
        <p:nvSpPr>
          <p:cNvPr id="18437" name="TextBox 10"/>
          <p:cNvSpPr txBox="1">
            <a:spLocks noChangeArrowheads="1"/>
          </p:cNvSpPr>
          <p:nvPr/>
        </p:nvSpPr>
        <p:spPr bwMode="auto">
          <a:xfrm>
            <a:off x="3384550" y="333375"/>
            <a:ext cx="6443663" cy="831850"/>
          </a:xfrm>
          <a:prstGeom prst="rect">
            <a:avLst/>
          </a:prstGeom>
          <a:noFill/>
          <a:ln w="9525">
            <a:noFill/>
            <a:miter lim="800000"/>
            <a:headEnd/>
            <a:tailEnd/>
          </a:ln>
        </p:spPr>
        <p:txBody>
          <a:bodyPr>
            <a:spAutoFit/>
          </a:bodyPr>
          <a:lstStyle/>
          <a:p>
            <a:r>
              <a:rPr lang="en-GB" altLang="en-US" sz="3200" b="1">
                <a:latin typeface="Aharoni" pitchFamily="2" charset="-79"/>
                <a:cs typeface="Aharoni" pitchFamily="2" charset="-79"/>
              </a:rPr>
              <a:t>ESTRATÉGIA</a:t>
            </a:r>
            <a:r>
              <a:rPr lang="en-GB" altLang="en-US" sz="3600" b="1">
                <a:latin typeface="Aharoni" pitchFamily="2" charset="-79"/>
                <a:cs typeface="Aharoni" pitchFamily="2" charset="-79"/>
              </a:rPr>
              <a:t> EUROPA </a:t>
            </a:r>
            <a:r>
              <a:rPr lang="en-GB" altLang="en-US" sz="4800" b="1">
                <a:latin typeface="Aharoni" pitchFamily="2" charset="-79"/>
                <a:cs typeface="Aharoni" pitchFamily="2" charset="-79"/>
              </a:rPr>
              <a:t>2020 </a:t>
            </a:r>
            <a:r>
              <a:rPr lang="en-GB" altLang="en-US" sz="3600" b="1">
                <a:latin typeface="Aharoni" pitchFamily="2" charset="-79"/>
                <a:cs typeface="Aharoni" pitchFamily="2" charset="-79"/>
              </a:rPr>
              <a:t> </a:t>
            </a:r>
          </a:p>
        </p:txBody>
      </p:sp>
      <p:sp>
        <p:nvSpPr>
          <p:cNvPr id="13" name="TextBox 12"/>
          <p:cNvSpPr txBox="1"/>
          <p:nvPr/>
        </p:nvSpPr>
        <p:spPr>
          <a:xfrm>
            <a:off x="1908175" y="1412875"/>
            <a:ext cx="7056438" cy="708025"/>
          </a:xfrm>
          <a:prstGeom prst="rect">
            <a:avLst/>
          </a:prstGeom>
          <a:noFill/>
        </p:spPr>
        <p:txBody>
          <a:bodyPr>
            <a:spAutoFit/>
          </a:bodyPr>
          <a:lstStyle/>
          <a:p>
            <a:pPr algn="r">
              <a:defRPr/>
            </a:pPr>
            <a:r>
              <a:rPr lang="en-GB" sz="2000" b="1" dirty="0" err="1">
                <a:solidFill>
                  <a:schemeClr val="tx1">
                    <a:lumMod val="65000"/>
                    <a:lumOff val="35000"/>
                  </a:schemeClr>
                </a:solidFill>
                <a:latin typeface="Franklin Gothic Medium" panose="020B0603020102020204" pitchFamily="34" charset="0"/>
              </a:rPr>
              <a:t>Propostas</a:t>
            </a:r>
            <a:r>
              <a:rPr lang="en-GB" sz="2000" b="1" dirty="0">
                <a:solidFill>
                  <a:schemeClr val="tx1">
                    <a:lumMod val="65000"/>
                    <a:lumOff val="35000"/>
                  </a:schemeClr>
                </a:solidFill>
                <a:latin typeface="Franklin Gothic Medium" panose="020B0603020102020204" pitchFamily="34" charset="0"/>
              </a:rPr>
              <a:t> do </a:t>
            </a:r>
            <a:r>
              <a:rPr lang="en-GB" sz="2000" b="1" dirty="0" err="1">
                <a:solidFill>
                  <a:schemeClr val="tx1">
                    <a:lumMod val="65000"/>
                    <a:lumOff val="35000"/>
                  </a:schemeClr>
                </a:solidFill>
                <a:latin typeface="Franklin Gothic Medium" panose="020B0603020102020204" pitchFamily="34" charset="0"/>
              </a:rPr>
              <a:t>Parlamento</a:t>
            </a:r>
            <a:r>
              <a:rPr lang="en-GB" sz="2000" b="1" dirty="0">
                <a:solidFill>
                  <a:schemeClr val="tx1">
                    <a:lumMod val="65000"/>
                    <a:lumOff val="35000"/>
                  </a:schemeClr>
                </a:solidFill>
                <a:latin typeface="Franklin Gothic Medium" panose="020B0603020102020204" pitchFamily="34" charset="0"/>
              </a:rPr>
              <a:t> </a:t>
            </a:r>
            <a:r>
              <a:rPr lang="en-GB" sz="2000" b="1" dirty="0" err="1">
                <a:solidFill>
                  <a:schemeClr val="tx1">
                    <a:lumMod val="65000"/>
                    <a:lumOff val="35000"/>
                  </a:schemeClr>
                </a:solidFill>
                <a:latin typeface="Franklin Gothic Medium" panose="020B0603020102020204" pitchFamily="34" charset="0"/>
              </a:rPr>
              <a:t>Europeu</a:t>
            </a:r>
            <a:r>
              <a:rPr lang="en-GB" sz="2000" b="1" dirty="0">
                <a:solidFill>
                  <a:schemeClr val="tx1">
                    <a:lumMod val="65000"/>
                    <a:lumOff val="35000"/>
                  </a:schemeClr>
                </a:solidFill>
                <a:latin typeface="Franklin Gothic Medium" panose="020B0603020102020204" pitchFamily="34" charset="0"/>
              </a:rPr>
              <a:t> para </a:t>
            </a:r>
            <a:r>
              <a:rPr lang="en-GB" sz="2000" b="1" dirty="0" err="1">
                <a:solidFill>
                  <a:schemeClr val="tx1">
                    <a:lumMod val="65000"/>
                    <a:lumOff val="35000"/>
                  </a:schemeClr>
                </a:solidFill>
                <a:latin typeface="Franklin Gothic Medium" panose="020B0603020102020204" pitchFamily="34" charset="0"/>
              </a:rPr>
              <a:t>promover</a:t>
            </a:r>
            <a:r>
              <a:rPr lang="en-GB" sz="2000" b="1" dirty="0">
                <a:solidFill>
                  <a:schemeClr val="tx1">
                    <a:lumMod val="65000"/>
                    <a:lumOff val="35000"/>
                  </a:schemeClr>
                </a:solidFill>
                <a:latin typeface="Franklin Gothic Medium" panose="020B0603020102020204" pitchFamily="34" charset="0"/>
              </a:rPr>
              <a:t> </a:t>
            </a:r>
          </a:p>
          <a:p>
            <a:pPr algn="r">
              <a:defRPr/>
            </a:pPr>
            <a:r>
              <a:rPr lang="en-GB" sz="2000" b="1" dirty="0">
                <a:solidFill>
                  <a:schemeClr val="tx1">
                    <a:lumMod val="65000"/>
                    <a:lumOff val="35000"/>
                  </a:schemeClr>
                </a:solidFill>
                <a:latin typeface="Franklin Gothic Medium" panose="020B0603020102020204" pitchFamily="34" charset="0"/>
              </a:rPr>
              <a:t>o </a:t>
            </a:r>
            <a:r>
              <a:rPr lang="en-GB" sz="2000" b="1" dirty="0" err="1">
                <a:solidFill>
                  <a:schemeClr val="tx1">
                    <a:lumMod val="65000"/>
                    <a:lumOff val="35000"/>
                  </a:schemeClr>
                </a:solidFill>
                <a:latin typeface="Franklin Gothic Medium" panose="020B0603020102020204" pitchFamily="34" charset="0"/>
              </a:rPr>
              <a:t>Emprego</a:t>
            </a:r>
            <a:r>
              <a:rPr lang="en-GB" sz="2000" b="1" dirty="0">
                <a:solidFill>
                  <a:schemeClr val="tx1">
                    <a:lumMod val="65000"/>
                    <a:lumOff val="35000"/>
                  </a:schemeClr>
                </a:solidFill>
                <a:latin typeface="Franklin Gothic Medium" panose="020B0603020102020204" pitchFamily="34" charset="0"/>
              </a:rPr>
              <a:t> na Europa</a:t>
            </a:r>
            <a:endParaRPr lang="en-GB" sz="2000" b="1" dirty="0">
              <a:solidFill>
                <a:schemeClr val="tx1">
                  <a:lumMod val="65000"/>
                  <a:lumOff val="35000"/>
                </a:schemeClr>
              </a:solidFill>
              <a:latin typeface="Franklin Gothic Medium" panose="020B0603020102020204" pitchFamily="34" charset="0"/>
            </a:endParaRPr>
          </a:p>
        </p:txBody>
      </p:sp>
      <p:sp>
        <p:nvSpPr>
          <p:cNvPr id="2" name="Rectangle 1"/>
          <p:cNvSpPr/>
          <p:nvPr/>
        </p:nvSpPr>
        <p:spPr>
          <a:xfrm>
            <a:off x="358775" y="2493963"/>
            <a:ext cx="8426450" cy="3908425"/>
          </a:xfrm>
          <a:prstGeom prst="rect">
            <a:avLst/>
          </a:prstGeom>
        </p:spPr>
        <p:txBody>
          <a:bodyPr>
            <a:spAutoFit/>
          </a:bodyPr>
          <a:lstStyle/>
          <a:p>
            <a:pPr>
              <a:buClr>
                <a:srgbClr val="FFC000"/>
              </a:buClr>
              <a:defRPr/>
            </a:pPr>
            <a:r>
              <a:rPr lang="pt-BR" sz="1200" b="1" dirty="0"/>
              <a:t> </a:t>
            </a:r>
            <a:endParaRPr lang="en-GB" sz="1400" b="1" dirty="0"/>
          </a:p>
          <a:p>
            <a:pPr marL="171450" indent="-171450">
              <a:buClr>
                <a:srgbClr val="FFC000"/>
              </a:buClr>
              <a:buFont typeface="Wingdings" panose="05000000000000000000" pitchFamily="2" charset="2"/>
              <a:buChar char="ü"/>
              <a:defRPr/>
            </a:pPr>
            <a:r>
              <a:rPr lang="pt-PT" sz="1400" b="1" dirty="0"/>
              <a:t>Prestar apoio às empresas da economia social, em particular no que concerne ao acesso às diversas formas de financiamento, nomeadamente através de um quadro jurídico</a:t>
            </a:r>
            <a:endParaRPr lang="en-GB" sz="1400" b="1" dirty="0"/>
          </a:p>
          <a:p>
            <a:pPr>
              <a:buClr>
                <a:srgbClr val="FFC000"/>
              </a:buClr>
              <a:defRPr/>
            </a:pPr>
            <a:endParaRPr lang="en-GB" sz="1400" b="1" dirty="0"/>
          </a:p>
          <a:p>
            <a:pPr marL="171450" indent="-171450">
              <a:buClr>
                <a:srgbClr val="FFC000"/>
              </a:buClr>
              <a:buFont typeface="Wingdings" panose="05000000000000000000" pitchFamily="2" charset="2"/>
              <a:buChar char="ü"/>
              <a:defRPr/>
            </a:pPr>
            <a:r>
              <a:rPr lang="pt-PT" sz="1400" b="1" dirty="0"/>
              <a:t>Promover uma abordagem individualizada aos desempregados de longa duração</a:t>
            </a:r>
          </a:p>
          <a:p>
            <a:pPr marL="171450" indent="-171450">
              <a:buClr>
                <a:srgbClr val="FFC000"/>
              </a:buClr>
              <a:buFont typeface="Wingdings" panose="05000000000000000000" pitchFamily="2" charset="2"/>
              <a:buChar char="ü"/>
              <a:defRPr/>
            </a:pPr>
            <a:endParaRPr lang="pt-PT" sz="1400" b="1" dirty="0"/>
          </a:p>
          <a:p>
            <a:pPr marL="171450" indent="-171450">
              <a:buClr>
                <a:srgbClr val="FFC000"/>
              </a:buClr>
              <a:buFont typeface="Wingdings" panose="05000000000000000000" pitchFamily="2" charset="2"/>
              <a:buChar char="ü"/>
              <a:defRPr/>
            </a:pPr>
            <a:r>
              <a:rPr lang="pt-PT" sz="1400" b="1" dirty="0"/>
              <a:t>Apoiar a procura de emprego de forma adequada, através da provisão de serviços integrados e do acesso </a:t>
            </a:r>
          </a:p>
          <a:p>
            <a:pPr>
              <a:buClr>
                <a:srgbClr val="FFC000"/>
              </a:buClr>
              <a:defRPr/>
            </a:pPr>
            <a:r>
              <a:rPr lang="pt-PT" sz="1400" b="1" dirty="0"/>
              <a:t>     à educação e formação de elevada qualidade</a:t>
            </a:r>
            <a:endParaRPr lang="en-GB" sz="1400" b="1" dirty="0"/>
          </a:p>
          <a:p>
            <a:pPr>
              <a:buClr>
                <a:srgbClr val="FFC000"/>
              </a:buClr>
              <a:defRPr/>
            </a:pPr>
            <a:endParaRPr lang="en-GB" sz="1400" b="1" dirty="0"/>
          </a:p>
          <a:p>
            <a:pPr marL="171450" indent="-171450">
              <a:buClr>
                <a:srgbClr val="FFC000"/>
              </a:buClr>
              <a:buFont typeface="Wingdings" panose="05000000000000000000" pitchFamily="2" charset="2"/>
              <a:buChar char="ü"/>
              <a:defRPr/>
            </a:pPr>
            <a:r>
              <a:rPr lang="pt-PT" sz="1400" b="1" dirty="0"/>
              <a:t>Transformar o trabalho não declarado em trabalho declarado, através do reforço dos mecanismos de inspecção do trabalho</a:t>
            </a:r>
            <a:endParaRPr lang="en-GB" sz="1400" b="1" dirty="0"/>
          </a:p>
          <a:p>
            <a:pPr marL="171450" indent="-171450">
              <a:buClr>
                <a:srgbClr val="FFC000"/>
              </a:buClr>
              <a:buFont typeface="Wingdings" panose="05000000000000000000" pitchFamily="2" charset="2"/>
              <a:buChar char="ü"/>
              <a:defRPr/>
            </a:pPr>
            <a:endParaRPr lang="pt-PT" sz="1400" b="1" dirty="0"/>
          </a:p>
          <a:p>
            <a:pPr marL="171450" indent="-171450">
              <a:buClr>
                <a:srgbClr val="FFC000"/>
              </a:buClr>
              <a:buFont typeface="Wingdings" panose="05000000000000000000" pitchFamily="2" charset="2"/>
              <a:buChar char="ü"/>
              <a:defRPr/>
            </a:pPr>
            <a:r>
              <a:rPr lang="pt-PT" sz="1400" b="1" dirty="0"/>
              <a:t>Aplicar regimes de tributação associados a modelos empresariais sustentáveis que sejam favoráveis às empresas inovadoras em fase de arranque e ao à criação de emprego pelas PMEs</a:t>
            </a:r>
            <a:endParaRPr lang="en-GB" sz="1400" b="1" dirty="0"/>
          </a:p>
          <a:p>
            <a:pPr marL="171450" indent="-171450">
              <a:buClr>
                <a:srgbClr val="FFC000"/>
              </a:buClr>
              <a:buFont typeface="Wingdings" panose="05000000000000000000" pitchFamily="2" charset="2"/>
              <a:buChar char="ü"/>
              <a:defRPr/>
            </a:pPr>
            <a:endParaRPr lang="pt-PT" sz="1400" b="1" dirty="0"/>
          </a:p>
          <a:p>
            <a:pPr>
              <a:buClr>
                <a:srgbClr val="FFC000"/>
              </a:buClr>
              <a:defRPr/>
            </a:pPr>
            <a:endParaRPr lang="pt-PT" sz="1400" b="1" dirty="0"/>
          </a:p>
          <a:p>
            <a:pPr marL="171450" indent="-171450">
              <a:buClr>
                <a:srgbClr val="FFC000"/>
              </a:buClr>
              <a:buFont typeface="Wingdings" panose="05000000000000000000" pitchFamily="2" charset="2"/>
              <a:buChar char="ü"/>
              <a:defRPr/>
            </a:pPr>
            <a:endParaRPr lang="en-GB" sz="1400" b="1" dirty="0"/>
          </a:p>
          <a:p>
            <a:pPr>
              <a:buClr>
                <a:srgbClr val="FFC000"/>
              </a:buClr>
              <a:defRPr/>
            </a:pPr>
            <a:endParaRPr lang="en-GB" sz="1200" b="1" dirty="0"/>
          </a:p>
        </p:txBody>
      </p:sp>
      <p:sp>
        <p:nvSpPr>
          <p:cNvPr id="18440" name="CaixaDeTexto 11"/>
          <p:cNvSpPr txBox="1">
            <a:spLocks noChangeArrowheads="1"/>
          </p:cNvSpPr>
          <p:nvPr/>
        </p:nvSpPr>
        <p:spPr bwMode="auto">
          <a:xfrm>
            <a:off x="2916238" y="6021388"/>
            <a:ext cx="6048375" cy="461962"/>
          </a:xfrm>
          <a:prstGeom prst="rect">
            <a:avLst/>
          </a:prstGeom>
          <a:noFill/>
          <a:ln w="9525">
            <a:noFill/>
            <a:miter lim="800000"/>
            <a:headEnd/>
            <a:tailEnd/>
          </a:ln>
        </p:spPr>
        <p:txBody>
          <a:bodyPr>
            <a:spAutoFit/>
          </a:bodyPr>
          <a:lstStyle/>
          <a:p>
            <a:pPr eaLnBrk="0" hangingPunct="0">
              <a:spcBef>
                <a:spcPct val="20000"/>
              </a:spcBef>
              <a:buFont typeface="Arial" charset="0"/>
              <a:buNone/>
            </a:pPr>
            <a:r>
              <a:rPr lang="pt-PT" altLang="en-US" sz="1200" i="1">
                <a:solidFill>
                  <a:srgbClr val="000000"/>
                </a:solidFill>
              </a:rPr>
              <a:t>Relatório </a:t>
            </a:r>
            <a:r>
              <a:rPr lang="pt-BR" sz="1200" i="1"/>
              <a:t>sobre o Semestre Europeu para a coordenação das políticas económicas: aspetos sociais e relativos ao emprego na Análise Anual do Crescimento para 2016 </a:t>
            </a:r>
            <a:r>
              <a:rPr lang="en-GB" sz="1200" i="1"/>
              <a:t>(2015/2330(INI) </a:t>
            </a:r>
            <a:endParaRPr lang="pt-PT" altLang="en-US" sz="1200" i="1">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cfagundesmartins\Desktop\Univ Europa 2016 2.jpg"/>
          <p:cNvPicPr>
            <a:picLocks noChangeAspect="1" noChangeArrowheads="1"/>
          </p:cNvPicPr>
          <p:nvPr/>
        </p:nvPicPr>
        <p:blipFill>
          <a:blip r:embed="rId2" cstate="print"/>
          <a:srcRect/>
          <a:stretch>
            <a:fillRect/>
          </a:stretch>
        </p:blipFill>
        <p:spPr bwMode="auto">
          <a:xfrm>
            <a:off x="0" y="-26988"/>
            <a:ext cx="9144000" cy="5308601"/>
          </a:xfrm>
          <a:prstGeom prst="rect">
            <a:avLst/>
          </a:prstGeom>
          <a:noFill/>
          <a:ln w="9525">
            <a:noFill/>
            <a:miter lim="800000"/>
            <a:headEnd/>
            <a:tailEnd/>
          </a:ln>
        </p:spPr>
      </p:pic>
      <p:pic>
        <p:nvPicPr>
          <p:cNvPr id="19459" name="Picture 4"/>
          <p:cNvPicPr>
            <a:picLocks noChangeAspect="1" noChangeArrowheads="1"/>
          </p:cNvPicPr>
          <p:nvPr/>
        </p:nvPicPr>
        <p:blipFill>
          <a:blip r:embed="rId3" cstate="print"/>
          <a:srcRect/>
          <a:stretch>
            <a:fillRect/>
          </a:stretch>
        </p:blipFill>
        <p:spPr bwMode="auto">
          <a:xfrm>
            <a:off x="684213" y="6289675"/>
            <a:ext cx="8064500" cy="452438"/>
          </a:xfrm>
          <a:prstGeom prst="rect">
            <a:avLst/>
          </a:prstGeom>
          <a:noFill/>
          <a:ln w="9525">
            <a:noFill/>
            <a:miter lim="800000"/>
            <a:headEnd/>
            <a:tailEnd/>
          </a:ln>
        </p:spPr>
      </p:pic>
      <p:grpSp>
        <p:nvGrpSpPr>
          <p:cNvPr id="19460" name="Group 5"/>
          <p:cNvGrpSpPr>
            <a:grpSpLocks/>
          </p:cNvGrpSpPr>
          <p:nvPr/>
        </p:nvGrpSpPr>
        <p:grpSpPr bwMode="auto">
          <a:xfrm>
            <a:off x="395288" y="5661025"/>
            <a:ext cx="2160587" cy="654050"/>
            <a:chOff x="-9434" y="0"/>
            <a:chExt cx="1871919" cy="501877"/>
          </a:xfrm>
        </p:grpSpPr>
        <p:pic>
          <p:nvPicPr>
            <p:cNvPr id="19465" name="Picture 6" descr="LOGO_EP"/>
            <p:cNvPicPr>
              <a:picLocks noChangeAspect="1"/>
            </p:cNvPicPr>
            <p:nvPr/>
          </p:nvPicPr>
          <p:blipFill>
            <a:blip r:embed="rId4" cstate="print"/>
            <a:srcRect/>
            <a:stretch>
              <a:fillRect/>
            </a:stretch>
          </p:blipFill>
          <p:spPr bwMode="auto">
            <a:xfrm>
              <a:off x="-9434" y="0"/>
              <a:ext cx="855023" cy="469076"/>
            </a:xfrm>
            <a:prstGeom prst="rect">
              <a:avLst/>
            </a:prstGeom>
            <a:noFill/>
            <a:ln w="9525">
              <a:noFill/>
              <a:miter lim="800000"/>
              <a:headEnd/>
              <a:tailEnd/>
            </a:ln>
          </p:spPr>
        </p:pic>
        <p:sp>
          <p:nvSpPr>
            <p:cNvPr id="19466" name="Text Box 2"/>
            <p:cNvSpPr txBox="1">
              <a:spLocks noChangeArrowheads="1"/>
            </p:cNvSpPr>
            <p:nvPr/>
          </p:nvSpPr>
          <p:spPr bwMode="auto">
            <a:xfrm>
              <a:off x="900584" y="169368"/>
              <a:ext cx="961901" cy="332509"/>
            </a:xfrm>
            <a:prstGeom prst="rect">
              <a:avLst/>
            </a:prstGeom>
            <a:noFill/>
            <a:ln w="9525">
              <a:noFill/>
              <a:miter lim="800000"/>
              <a:headEnd/>
              <a:tailEnd/>
            </a:ln>
          </p:spPr>
          <p:txBody>
            <a:bodyPr/>
            <a:lstStyle/>
            <a:p>
              <a:r>
                <a:rPr lang="pt-PT" altLang="en-US" sz="700">
                  <a:solidFill>
                    <a:srgbClr val="7F7F7F"/>
                  </a:solidFill>
                  <a:ea typeface="Calibri" pitchFamily="34" charset="0"/>
                  <a:cs typeface="Times New Roman" pitchFamily="18" charset="0"/>
                </a:rPr>
                <a:t>EURODEPUTADA</a:t>
              </a:r>
              <a:endParaRPr lang="en-GB" altLang="en-US" sz="1100">
                <a:ea typeface="Calibri" pitchFamily="34" charset="0"/>
                <a:cs typeface="Times New Roman" pitchFamily="18" charset="0"/>
              </a:endParaRPr>
            </a:p>
            <a:p>
              <a:r>
                <a:rPr lang="pt-PT" altLang="en-US" sz="800" b="1">
                  <a:solidFill>
                    <a:srgbClr val="7F7F7F"/>
                  </a:solidFill>
                  <a:ea typeface="Calibri" pitchFamily="34" charset="0"/>
                  <a:cs typeface="Times New Roman" pitchFamily="18" charset="0"/>
                </a:rPr>
                <a:t>SOFIA RIBEIRO</a:t>
              </a:r>
              <a:endParaRPr lang="en-GB" altLang="en-US" sz="1100">
                <a:ea typeface="Calibri" pitchFamily="34" charset="0"/>
                <a:cs typeface="Times New Roman" pitchFamily="18" charset="0"/>
              </a:endParaRPr>
            </a:p>
          </p:txBody>
        </p:sp>
      </p:grpSp>
      <p:sp>
        <p:nvSpPr>
          <p:cNvPr id="19461" name="TextBox 10"/>
          <p:cNvSpPr txBox="1">
            <a:spLocks noChangeArrowheads="1"/>
          </p:cNvSpPr>
          <p:nvPr/>
        </p:nvSpPr>
        <p:spPr bwMode="auto">
          <a:xfrm>
            <a:off x="3384550" y="333375"/>
            <a:ext cx="6443663" cy="831850"/>
          </a:xfrm>
          <a:prstGeom prst="rect">
            <a:avLst/>
          </a:prstGeom>
          <a:noFill/>
          <a:ln w="9525">
            <a:noFill/>
            <a:miter lim="800000"/>
            <a:headEnd/>
            <a:tailEnd/>
          </a:ln>
        </p:spPr>
        <p:txBody>
          <a:bodyPr>
            <a:spAutoFit/>
          </a:bodyPr>
          <a:lstStyle/>
          <a:p>
            <a:r>
              <a:rPr lang="en-GB" altLang="en-US" sz="3200" b="1">
                <a:latin typeface="Aharoni" pitchFamily="2" charset="-79"/>
                <a:cs typeface="Aharoni" pitchFamily="2" charset="-79"/>
              </a:rPr>
              <a:t>ESTRATÉGIA</a:t>
            </a:r>
            <a:r>
              <a:rPr lang="en-GB" altLang="en-US" sz="3600" b="1">
                <a:latin typeface="Aharoni" pitchFamily="2" charset="-79"/>
                <a:cs typeface="Aharoni" pitchFamily="2" charset="-79"/>
              </a:rPr>
              <a:t> EUROPA </a:t>
            </a:r>
            <a:r>
              <a:rPr lang="en-GB" altLang="en-US" sz="4800" b="1">
                <a:latin typeface="Aharoni" pitchFamily="2" charset="-79"/>
                <a:cs typeface="Aharoni" pitchFamily="2" charset="-79"/>
              </a:rPr>
              <a:t>2020 </a:t>
            </a:r>
            <a:r>
              <a:rPr lang="en-GB" altLang="en-US" sz="3600" b="1">
                <a:latin typeface="Aharoni" pitchFamily="2" charset="-79"/>
                <a:cs typeface="Aharoni" pitchFamily="2" charset="-79"/>
              </a:rPr>
              <a:t> </a:t>
            </a:r>
          </a:p>
        </p:txBody>
      </p:sp>
      <p:sp>
        <p:nvSpPr>
          <p:cNvPr id="13" name="TextBox 12"/>
          <p:cNvSpPr txBox="1"/>
          <p:nvPr/>
        </p:nvSpPr>
        <p:spPr>
          <a:xfrm>
            <a:off x="1908175" y="1412875"/>
            <a:ext cx="7056438" cy="708025"/>
          </a:xfrm>
          <a:prstGeom prst="rect">
            <a:avLst/>
          </a:prstGeom>
          <a:noFill/>
        </p:spPr>
        <p:txBody>
          <a:bodyPr>
            <a:spAutoFit/>
          </a:bodyPr>
          <a:lstStyle/>
          <a:p>
            <a:pPr algn="r">
              <a:defRPr/>
            </a:pPr>
            <a:r>
              <a:rPr lang="en-GB" sz="2000" b="1" dirty="0" err="1">
                <a:solidFill>
                  <a:schemeClr val="tx1">
                    <a:lumMod val="65000"/>
                    <a:lumOff val="35000"/>
                  </a:schemeClr>
                </a:solidFill>
                <a:latin typeface="Franklin Gothic Medium" panose="020B0603020102020204" pitchFamily="34" charset="0"/>
              </a:rPr>
              <a:t>Propostas</a:t>
            </a:r>
            <a:r>
              <a:rPr lang="en-GB" sz="2000" b="1" dirty="0">
                <a:solidFill>
                  <a:schemeClr val="tx1">
                    <a:lumMod val="65000"/>
                    <a:lumOff val="35000"/>
                  </a:schemeClr>
                </a:solidFill>
                <a:latin typeface="Franklin Gothic Medium" panose="020B0603020102020204" pitchFamily="34" charset="0"/>
              </a:rPr>
              <a:t> do </a:t>
            </a:r>
            <a:r>
              <a:rPr lang="en-GB" sz="2000" b="1" dirty="0" err="1">
                <a:solidFill>
                  <a:schemeClr val="tx1">
                    <a:lumMod val="65000"/>
                    <a:lumOff val="35000"/>
                  </a:schemeClr>
                </a:solidFill>
                <a:latin typeface="Franklin Gothic Medium" panose="020B0603020102020204" pitchFamily="34" charset="0"/>
              </a:rPr>
              <a:t>Parlamento</a:t>
            </a:r>
            <a:r>
              <a:rPr lang="en-GB" sz="2000" b="1" dirty="0">
                <a:solidFill>
                  <a:schemeClr val="tx1">
                    <a:lumMod val="65000"/>
                    <a:lumOff val="35000"/>
                  </a:schemeClr>
                </a:solidFill>
                <a:latin typeface="Franklin Gothic Medium" panose="020B0603020102020204" pitchFamily="34" charset="0"/>
              </a:rPr>
              <a:t> </a:t>
            </a:r>
            <a:r>
              <a:rPr lang="en-GB" sz="2000" b="1" dirty="0" err="1">
                <a:solidFill>
                  <a:schemeClr val="tx1">
                    <a:lumMod val="65000"/>
                    <a:lumOff val="35000"/>
                  </a:schemeClr>
                </a:solidFill>
                <a:latin typeface="Franklin Gothic Medium" panose="020B0603020102020204" pitchFamily="34" charset="0"/>
              </a:rPr>
              <a:t>Europeu</a:t>
            </a:r>
            <a:r>
              <a:rPr lang="en-GB" sz="2000" b="1" dirty="0">
                <a:solidFill>
                  <a:schemeClr val="tx1">
                    <a:lumMod val="65000"/>
                    <a:lumOff val="35000"/>
                  </a:schemeClr>
                </a:solidFill>
                <a:latin typeface="Franklin Gothic Medium" panose="020B0603020102020204" pitchFamily="34" charset="0"/>
              </a:rPr>
              <a:t> para </a:t>
            </a:r>
            <a:r>
              <a:rPr lang="en-GB" sz="2000" b="1" dirty="0" err="1">
                <a:solidFill>
                  <a:schemeClr val="tx1">
                    <a:lumMod val="65000"/>
                    <a:lumOff val="35000"/>
                  </a:schemeClr>
                </a:solidFill>
                <a:latin typeface="Franklin Gothic Medium" panose="020B0603020102020204" pitchFamily="34" charset="0"/>
              </a:rPr>
              <a:t>promover</a:t>
            </a:r>
            <a:r>
              <a:rPr lang="en-GB" sz="2000" b="1" dirty="0">
                <a:solidFill>
                  <a:schemeClr val="tx1">
                    <a:lumMod val="65000"/>
                    <a:lumOff val="35000"/>
                  </a:schemeClr>
                </a:solidFill>
                <a:latin typeface="Franklin Gothic Medium" panose="020B0603020102020204" pitchFamily="34" charset="0"/>
              </a:rPr>
              <a:t> </a:t>
            </a:r>
          </a:p>
          <a:p>
            <a:pPr algn="r">
              <a:defRPr/>
            </a:pPr>
            <a:r>
              <a:rPr lang="en-GB" sz="2000" b="1" dirty="0">
                <a:solidFill>
                  <a:schemeClr val="tx1">
                    <a:lumMod val="65000"/>
                    <a:lumOff val="35000"/>
                  </a:schemeClr>
                </a:solidFill>
                <a:latin typeface="Franklin Gothic Medium" panose="020B0603020102020204" pitchFamily="34" charset="0"/>
              </a:rPr>
              <a:t>o </a:t>
            </a:r>
            <a:r>
              <a:rPr lang="en-GB" sz="2000" b="1" dirty="0" err="1">
                <a:solidFill>
                  <a:schemeClr val="tx1">
                    <a:lumMod val="65000"/>
                    <a:lumOff val="35000"/>
                  </a:schemeClr>
                </a:solidFill>
                <a:latin typeface="Franklin Gothic Medium" panose="020B0603020102020204" pitchFamily="34" charset="0"/>
              </a:rPr>
              <a:t>Emprego</a:t>
            </a:r>
            <a:r>
              <a:rPr lang="en-GB" sz="2000" b="1" dirty="0">
                <a:solidFill>
                  <a:schemeClr val="tx1">
                    <a:lumMod val="65000"/>
                    <a:lumOff val="35000"/>
                  </a:schemeClr>
                </a:solidFill>
                <a:latin typeface="Franklin Gothic Medium" panose="020B0603020102020204" pitchFamily="34" charset="0"/>
              </a:rPr>
              <a:t> na Europa</a:t>
            </a:r>
            <a:endParaRPr lang="en-GB" sz="2000" b="1" dirty="0">
              <a:solidFill>
                <a:schemeClr val="tx1">
                  <a:lumMod val="65000"/>
                  <a:lumOff val="35000"/>
                </a:schemeClr>
              </a:solidFill>
              <a:latin typeface="Franklin Gothic Medium" panose="020B0603020102020204" pitchFamily="34" charset="0"/>
            </a:endParaRPr>
          </a:p>
        </p:txBody>
      </p:sp>
      <p:sp>
        <p:nvSpPr>
          <p:cNvPr id="2" name="Rectangle 1"/>
          <p:cNvSpPr/>
          <p:nvPr/>
        </p:nvSpPr>
        <p:spPr>
          <a:xfrm>
            <a:off x="250825" y="2708275"/>
            <a:ext cx="8713788" cy="2894013"/>
          </a:xfrm>
          <a:prstGeom prst="rect">
            <a:avLst/>
          </a:prstGeom>
        </p:spPr>
        <p:txBody>
          <a:bodyPr>
            <a:spAutoFit/>
          </a:bodyPr>
          <a:lstStyle/>
          <a:p>
            <a:pPr>
              <a:buClr>
                <a:srgbClr val="FFC000"/>
              </a:buClr>
              <a:defRPr/>
            </a:pPr>
            <a:endParaRPr lang="en-GB" sz="1400" b="1" dirty="0"/>
          </a:p>
          <a:p>
            <a:pPr>
              <a:buClr>
                <a:srgbClr val="FFC000"/>
              </a:buClr>
              <a:defRPr/>
            </a:pPr>
            <a:endParaRPr lang="en-GB" sz="1400" b="1" dirty="0"/>
          </a:p>
          <a:p>
            <a:pPr marL="171450" indent="-171450">
              <a:buClr>
                <a:srgbClr val="FFC000"/>
              </a:buClr>
              <a:buFont typeface="Wingdings" panose="05000000000000000000" pitchFamily="2" charset="2"/>
              <a:buChar char="ü"/>
              <a:defRPr/>
            </a:pPr>
            <a:r>
              <a:rPr lang="pt-PT" sz="1400" b="1" dirty="0"/>
              <a:t>Apoiar a mobilidade laboral europeia enquanto forma de criar oportunidades para os trabalhadores e para as empresas</a:t>
            </a:r>
          </a:p>
          <a:p>
            <a:pPr>
              <a:buClr>
                <a:srgbClr val="FFC000"/>
              </a:buClr>
              <a:defRPr/>
            </a:pPr>
            <a:endParaRPr lang="en-GB" sz="1400" b="1" dirty="0"/>
          </a:p>
          <a:p>
            <a:pPr marL="171450" indent="-171450">
              <a:buClr>
                <a:srgbClr val="FFC000"/>
              </a:buClr>
              <a:buFont typeface="Wingdings" panose="05000000000000000000" pitchFamily="2" charset="2"/>
              <a:buChar char="ü"/>
              <a:defRPr/>
            </a:pPr>
            <a:r>
              <a:rPr lang="pt-PT" sz="1400" b="1" dirty="0"/>
              <a:t>Criar medidas adequadas para ajudar os refugiados no processo de integração no mercado de trabalho, garantindo que os serviços públicos disponham de recursos suficientes para antecipar as exigências do mercado, incluindo mecanismos de reconhecimento de habilitações e competências</a:t>
            </a:r>
            <a:endParaRPr lang="en-GB" sz="1400" b="1" dirty="0"/>
          </a:p>
          <a:p>
            <a:pPr>
              <a:buClr>
                <a:srgbClr val="FFC000"/>
              </a:buClr>
              <a:defRPr/>
            </a:pPr>
            <a:endParaRPr lang="en-GB" sz="1400" b="1" dirty="0"/>
          </a:p>
          <a:p>
            <a:pPr marL="171450" indent="-171450">
              <a:buClr>
                <a:srgbClr val="FFC000"/>
              </a:buClr>
              <a:buFont typeface="Wingdings" panose="05000000000000000000" pitchFamily="2" charset="2"/>
              <a:buChar char="ü"/>
              <a:defRPr/>
            </a:pPr>
            <a:r>
              <a:rPr lang="pt-PT" sz="1400" b="1" dirty="0"/>
              <a:t>Considerar que o diálogo social é um instrumento fundamental para melhorar as condições de trabalho, reforçando a sua qualidade de modo a que se analise e integre as propostas nos processos de tomada de decisão</a:t>
            </a:r>
            <a:endParaRPr lang="en-GB" sz="1400" b="1" dirty="0"/>
          </a:p>
          <a:p>
            <a:pPr marL="171450" indent="-171450">
              <a:buClr>
                <a:srgbClr val="FFC000"/>
              </a:buClr>
              <a:buFont typeface="Wingdings" panose="05000000000000000000" pitchFamily="2" charset="2"/>
              <a:buChar char="ü"/>
              <a:defRPr/>
            </a:pPr>
            <a:endParaRPr lang="en-GB" sz="1400" b="1" dirty="0"/>
          </a:p>
          <a:p>
            <a:pPr>
              <a:buClr>
                <a:srgbClr val="FFC000"/>
              </a:buClr>
              <a:defRPr/>
            </a:pPr>
            <a:endParaRPr lang="en-GB" sz="1400" b="1" dirty="0"/>
          </a:p>
        </p:txBody>
      </p:sp>
      <p:sp>
        <p:nvSpPr>
          <p:cNvPr id="19464" name="CaixaDeTexto 11"/>
          <p:cNvSpPr txBox="1">
            <a:spLocks noChangeArrowheads="1"/>
          </p:cNvSpPr>
          <p:nvPr/>
        </p:nvSpPr>
        <p:spPr bwMode="auto">
          <a:xfrm>
            <a:off x="2916238" y="6021388"/>
            <a:ext cx="6048375" cy="461962"/>
          </a:xfrm>
          <a:prstGeom prst="rect">
            <a:avLst/>
          </a:prstGeom>
          <a:noFill/>
          <a:ln w="9525">
            <a:noFill/>
            <a:miter lim="800000"/>
            <a:headEnd/>
            <a:tailEnd/>
          </a:ln>
        </p:spPr>
        <p:txBody>
          <a:bodyPr>
            <a:spAutoFit/>
          </a:bodyPr>
          <a:lstStyle/>
          <a:p>
            <a:pPr eaLnBrk="0" hangingPunct="0">
              <a:spcBef>
                <a:spcPct val="20000"/>
              </a:spcBef>
              <a:buFont typeface="Arial" charset="0"/>
              <a:buNone/>
            </a:pPr>
            <a:r>
              <a:rPr lang="pt-PT" altLang="en-US" sz="1200" i="1">
                <a:solidFill>
                  <a:srgbClr val="000000"/>
                </a:solidFill>
              </a:rPr>
              <a:t>Relatório </a:t>
            </a:r>
            <a:r>
              <a:rPr lang="pt-BR" sz="1200" i="1"/>
              <a:t>sobre o Semestre Europeu para a coordenação das políticas económicas: aspetos sociais e relativos ao emprego na Análise Anual do Crescimento para 2016 </a:t>
            </a:r>
            <a:r>
              <a:rPr lang="en-GB" sz="1200" i="1"/>
              <a:t>(2015/2330(INI) </a:t>
            </a:r>
            <a:endParaRPr lang="pt-PT" altLang="en-US" sz="1200" i="1">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cfagundesmartins\Desktop\Univ Europa 2016 2.jpg"/>
          <p:cNvPicPr>
            <a:picLocks noChangeAspect="1" noChangeArrowheads="1"/>
          </p:cNvPicPr>
          <p:nvPr/>
        </p:nvPicPr>
        <p:blipFill>
          <a:blip r:embed="rId3" cstate="print"/>
          <a:srcRect/>
          <a:stretch>
            <a:fillRect/>
          </a:stretch>
        </p:blipFill>
        <p:spPr bwMode="auto">
          <a:xfrm>
            <a:off x="0" y="-26988"/>
            <a:ext cx="9144000" cy="5308601"/>
          </a:xfrm>
          <a:prstGeom prst="rect">
            <a:avLst/>
          </a:prstGeom>
          <a:noFill/>
          <a:ln w="9525">
            <a:noFill/>
            <a:miter lim="800000"/>
            <a:headEnd/>
            <a:tailEnd/>
          </a:ln>
        </p:spPr>
      </p:pic>
      <p:grpSp>
        <p:nvGrpSpPr>
          <p:cNvPr id="20483" name="Group 5"/>
          <p:cNvGrpSpPr>
            <a:grpSpLocks/>
          </p:cNvGrpSpPr>
          <p:nvPr/>
        </p:nvGrpSpPr>
        <p:grpSpPr bwMode="auto">
          <a:xfrm>
            <a:off x="395288" y="5661025"/>
            <a:ext cx="2160587" cy="654050"/>
            <a:chOff x="-9434" y="0"/>
            <a:chExt cx="1871919" cy="501877"/>
          </a:xfrm>
        </p:grpSpPr>
        <p:pic>
          <p:nvPicPr>
            <p:cNvPr id="20487" name="Picture 6" descr="LOGO_EP"/>
            <p:cNvPicPr>
              <a:picLocks noChangeAspect="1"/>
            </p:cNvPicPr>
            <p:nvPr/>
          </p:nvPicPr>
          <p:blipFill>
            <a:blip r:embed="rId4" cstate="print"/>
            <a:srcRect/>
            <a:stretch>
              <a:fillRect/>
            </a:stretch>
          </p:blipFill>
          <p:spPr bwMode="auto">
            <a:xfrm>
              <a:off x="-9434" y="0"/>
              <a:ext cx="855023" cy="469076"/>
            </a:xfrm>
            <a:prstGeom prst="rect">
              <a:avLst/>
            </a:prstGeom>
            <a:noFill/>
            <a:ln w="9525">
              <a:noFill/>
              <a:miter lim="800000"/>
              <a:headEnd/>
              <a:tailEnd/>
            </a:ln>
          </p:spPr>
        </p:pic>
        <p:sp>
          <p:nvSpPr>
            <p:cNvPr id="20488" name="Text Box 2"/>
            <p:cNvSpPr txBox="1">
              <a:spLocks noChangeArrowheads="1"/>
            </p:cNvSpPr>
            <p:nvPr/>
          </p:nvSpPr>
          <p:spPr bwMode="auto">
            <a:xfrm>
              <a:off x="900584" y="169368"/>
              <a:ext cx="961901" cy="332509"/>
            </a:xfrm>
            <a:prstGeom prst="rect">
              <a:avLst/>
            </a:prstGeom>
            <a:noFill/>
            <a:ln w="9525">
              <a:noFill/>
              <a:miter lim="800000"/>
              <a:headEnd/>
              <a:tailEnd/>
            </a:ln>
          </p:spPr>
          <p:txBody>
            <a:bodyPr/>
            <a:lstStyle/>
            <a:p>
              <a:r>
                <a:rPr lang="pt-PT" altLang="en-US" sz="700">
                  <a:solidFill>
                    <a:srgbClr val="7F7F7F"/>
                  </a:solidFill>
                  <a:ea typeface="Calibri" pitchFamily="34" charset="0"/>
                  <a:cs typeface="Times New Roman" pitchFamily="18" charset="0"/>
                </a:rPr>
                <a:t>EURODEPUTADA</a:t>
              </a:r>
              <a:endParaRPr lang="en-GB" altLang="en-US" sz="1100">
                <a:ea typeface="Calibri" pitchFamily="34" charset="0"/>
                <a:cs typeface="Times New Roman" pitchFamily="18" charset="0"/>
              </a:endParaRPr>
            </a:p>
            <a:p>
              <a:r>
                <a:rPr lang="pt-PT" altLang="en-US" sz="800" b="1">
                  <a:solidFill>
                    <a:srgbClr val="7F7F7F"/>
                  </a:solidFill>
                  <a:ea typeface="Calibri" pitchFamily="34" charset="0"/>
                  <a:cs typeface="Times New Roman" pitchFamily="18" charset="0"/>
                </a:rPr>
                <a:t>SOFIA RIBEIRO</a:t>
              </a:r>
              <a:endParaRPr lang="en-GB" altLang="en-US" sz="1100">
                <a:ea typeface="Calibri" pitchFamily="34" charset="0"/>
                <a:cs typeface="Times New Roman" pitchFamily="18" charset="0"/>
              </a:endParaRPr>
            </a:p>
          </p:txBody>
        </p:sp>
      </p:grpSp>
      <p:sp>
        <p:nvSpPr>
          <p:cNvPr id="9" name="Content Placeholder 3"/>
          <p:cNvSpPr txBox="1">
            <a:spLocks/>
          </p:cNvSpPr>
          <p:nvPr/>
        </p:nvSpPr>
        <p:spPr bwMode="auto">
          <a:xfrm>
            <a:off x="2195513" y="1268413"/>
            <a:ext cx="6948487" cy="1185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20000"/>
              </a:spcBef>
              <a:buFont typeface="Arial" charset="0"/>
              <a:buNone/>
              <a:defRPr/>
            </a:pPr>
            <a:r>
              <a:rPr lang="pt-BR" sz="4800" b="1" dirty="0" smtClean="0">
                <a:solidFill>
                  <a:schemeClr val="tx1">
                    <a:lumMod val="95000"/>
                    <a:lumOff val="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MUITO OBRIGADA!</a:t>
            </a:r>
          </a:p>
        </p:txBody>
      </p:sp>
      <p:sp>
        <p:nvSpPr>
          <p:cNvPr id="10" name="Rectangle 2"/>
          <p:cNvSpPr>
            <a:spLocks noChangeArrowheads="1"/>
          </p:cNvSpPr>
          <p:nvPr/>
        </p:nvSpPr>
        <p:spPr bwMode="auto">
          <a:xfrm>
            <a:off x="0" y="2708920"/>
            <a:ext cx="9144000" cy="372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371600" lvl="2" indent="-457200">
              <a:lnSpc>
                <a:spcPct val="150000"/>
              </a:lnSpc>
              <a:buClr>
                <a:srgbClr val="FFC000"/>
              </a:buClr>
              <a:buFont typeface="Wingdings" panose="05000000000000000000" pitchFamily="2" charset="2"/>
              <a:buChar char="ü"/>
              <a:defRPr/>
            </a:pPr>
            <a:r>
              <a:rPr lang="pt-PT" sz="2400" b="1" dirty="0">
                <a:latin typeface="+mn-lt"/>
              </a:rPr>
              <a:t>sofiaribeiro.eu</a:t>
            </a:r>
          </a:p>
          <a:p>
            <a:pPr marL="1371600" lvl="2" indent="-457200">
              <a:lnSpc>
                <a:spcPct val="150000"/>
              </a:lnSpc>
              <a:buClr>
                <a:srgbClr val="FFC000"/>
              </a:buClr>
              <a:buFont typeface="Wingdings" panose="05000000000000000000" pitchFamily="2" charset="2"/>
              <a:buChar char="ü"/>
              <a:defRPr/>
            </a:pPr>
            <a:r>
              <a:rPr lang="pt-PT" sz="2400" b="1" dirty="0">
                <a:latin typeface="+mn-lt"/>
              </a:rPr>
              <a:t>www.facebook.com/maisacoresnaeuropa</a:t>
            </a:r>
          </a:p>
          <a:p>
            <a:pPr marL="1371600" lvl="2" indent="-457200">
              <a:lnSpc>
                <a:spcPct val="150000"/>
              </a:lnSpc>
              <a:buClr>
                <a:srgbClr val="FFC000"/>
              </a:buClr>
              <a:buFont typeface="Wingdings" panose="05000000000000000000" pitchFamily="2" charset="2"/>
              <a:buChar char="ü"/>
              <a:defRPr/>
            </a:pPr>
            <a:r>
              <a:rPr lang="pt-PT" sz="2400" b="1" dirty="0">
                <a:latin typeface="+mn-lt"/>
              </a:rPr>
              <a:t>twitter.com/</a:t>
            </a:r>
            <a:r>
              <a:rPr lang="pt-PT" sz="2400" b="1" dirty="0" err="1">
                <a:latin typeface="+mn-lt"/>
              </a:rPr>
              <a:t>SofiaHRibeiro</a:t>
            </a:r>
            <a:endParaRPr lang="pt-PT" sz="2400" b="1" dirty="0">
              <a:latin typeface="+mn-lt"/>
            </a:endParaRPr>
          </a:p>
          <a:p>
            <a:pPr marL="1371600" lvl="2" indent="-457200">
              <a:lnSpc>
                <a:spcPct val="150000"/>
              </a:lnSpc>
              <a:buClr>
                <a:srgbClr val="FFC000"/>
              </a:buClr>
              <a:buFont typeface="Wingdings" panose="05000000000000000000" pitchFamily="2" charset="2"/>
              <a:buChar char="ü"/>
              <a:defRPr/>
            </a:pPr>
            <a:r>
              <a:rPr lang="pt-PT" sz="2400" b="1" dirty="0">
                <a:latin typeface="+mn-lt"/>
              </a:rPr>
              <a:t>youtube.com/</a:t>
            </a:r>
            <a:r>
              <a:rPr lang="pt-PT" sz="2400" b="1" dirty="0" err="1">
                <a:latin typeface="+mn-lt"/>
              </a:rPr>
              <a:t>channel</a:t>
            </a:r>
            <a:r>
              <a:rPr lang="pt-PT" sz="2400" b="1" dirty="0">
                <a:latin typeface="+mn-lt"/>
              </a:rPr>
              <a:t>/UCDooihR8URaLOaV-wEnuLEQ</a:t>
            </a:r>
          </a:p>
          <a:p>
            <a:pPr marL="1371600" lvl="2" indent="-457200">
              <a:lnSpc>
                <a:spcPct val="150000"/>
              </a:lnSpc>
              <a:buClr>
                <a:srgbClr val="FFC000"/>
              </a:buClr>
              <a:buFont typeface="Wingdings" panose="05000000000000000000" pitchFamily="2" charset="2"/>
              <a:buChar char="ü"/>
              <a:defRPr/>
            </a:pPr>
            <a:r>
              <a:rPr lang="pt-PT" sz="2400" b="1" dirty="0">
                <a:latin typeface="+mn-lt"/>
              </a:rPr>
              <a:t>sofia.ribeiro@europarl.europa.eu</a:t>
            </a:r>
            <a:endParaRPr lang="en-GB" sz="2400" b="1" dirty="0">
              <a:latin typeface="+mn-lt"/>
            </a:endParaRPr>
          </a:p>
          <a:p>
            <a:pPr marL="3200400" lvl="6" indent="-457200">
              <a:buClr>
                <a:srgbClr val="FFC000"/>
              </a:buClr>
              <a:buFont typeface="Wingdings" panose="05000000000000000000" pitchFamily="2" charset="2"/>
              <a:buChar char="ü"/>
              <a:defRPr/>
            </a:pPr>
            <a:endParaRPr lang="pt-PT" sz="2800" b="1" dirty="0"/>
          </a:p>
          <a:p>
            <a:pPr marL="914400" lvl="1" indent="-457200">
              <a:buClr>
                <a:srgbClr val="FFC000"/>
              </a:buClr>
              <a:buFont typeface="Wingdings" panose="05000000000000000000" pitchFamily="2" charset="2"/>
              <a:buChar char="ü"/>
              <a:defRPr/>
            </a:pPr>
            <a:endParaRPr lang="pt-PT" sz="2800" b="1" dirty="0">
              <a:latin typeface="+mn-lt"/>
            </a:endParaRPr>
          </a:p>
        </p:txBody>
      </p:sp>
      <p:pic>
        <p:nvPicPr>
          <p:cNvPr id="20486" name="Picture 12"/>
          <p:cNvPicPr>
            <a:picLocks noChangeAspect="1" noChangeArrowheads="1"/>
          </p:cNvPicPr>
          <p:nvPr/>
        </p:nvPicPr>
        <p:blipFill>
          <a:blip r:embed="rId5" cstate="print"/>
          <a:srcRect/>
          <a:stretch>
            <a:fillRect/>
          </a:stretch>
        </p:blipFill>
        <p:spPr bwMode="auto">
          <a:xfrm>
            <a:off x="684213" y="6289675"/>
            <a:ext cx="8064500" cy="45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fagundesmartins\Desktop\Univ Europa 2016 2.jpg"/>
          <p:cNvPicPr>
            <a:picLocks noChangeAspect="1" noChangeArrowheads="1"/>
          </p:cNvPicPr>
          <p:nvPr/>
        </p:nvPicPr>
        <p:blipFill>
          <a:blip r:embed="rId4" cstate="print"/>
          <a:srcRect/>
          <a:stretch>
            <a:fillRect/>
          </a:stretch>
        </p:blipFill>
        <p:spPr bwMode="auto">
          <a:xfrm>
            <a:off x="0" y="-26988"/>
            <a:ext cx="9144000" cy="5308601"/>
          </a:xfrm>
          <a:prstGeom prst="rect">
            <a:avLst/>
          </a:prstGeom>
          <a:noFill/>
          <a:ln w="9525">
            <a:noFill/>
            <a:miter lim="800000"/>
            <a:headEnd/>
            <a:tailEnd/>
          </a:ln>
        </p:spPr>
      </p:pic>
      <p:pic>
        <p:nvPicPr>
          <p:cNvPr id="3075" name="Picture 4"/>
          <p:cNvPicPr>
            <a:picLocks noChangeAspect="1" noChangeArrowheads="1"/>
          </p:cNvPicPr>
          <p:nvPr/>
        </p:nvPicPr>
        <p:blipFill>
          <a:blip r:embed="rId5" cstate="print"/>
          <a:srcRect/>
          <a:stretch>
            <a:fillRect/>
          </a:stretch>
        </p:blipFill>
        <p:spPr bwMode="auto">
          <a:xfrm>
            <a:off x="684213" y="6289675"/>
            <a:ext cx="8064500" cy="452438"/>
          </a:xfrm>
          <a:prstGeom prst="rect">
            <a:avLst/>
          </a:prstGeom>
          <a:noFill/>
          <a:ln w="9525">
            <a:noFill/>
            <a:miter lim="800000"/>
            <a:headEnd/>
            <a:tailEnd/>
          </a:ln>
        </p:spPr>
      </p:pic>
      <p:grpSp>
        <p:nvGrpSpPr>
          <p:cNvPr id="3076" name="Group 5"/>
          <p:cNvGrpSpPr>
            <a:grpSpLocks/>
          </p:cNvGrpSpPr>
          <p:nvPr/>
        </p:nvGrpSpPr>
        <p:grpSpPr bwMode="auto">
          <a:xfrm>
            <a:off x="395288" y="5661025"/>
            <a:ext cx="2160587" cy="654050"/>
            <a:chOff x="-9434" y="0"/>
            <a:chExt cx="1871919" cy="501877"/>
          </a:xfrm>
        </p:grpSpPr>
        <p:pic>
          <p:nvPicPr>
            <p:cNvPr id="3081" name="Picture 6" descr="LOGO_EP"/>
            <p:cNvPicPr>
              <a:picLocks noChangeAspect="1"/>
            </p:cNvPicPr>
            <p:nvPr/>
          </p:nvPicPr>
          <p:blipFill>
            <a:blip r:embed="rId6" cstate="print"/>
            <a:srcRect/>
            <a:stretch>
              <a:fillRect/>
            </a:stretch>
          </p:blipFill>
          <p:spPr bwMode="auto">
            <a:xfrm>
              <a:off x="-9434" y="0"/>
              <a:ext cx="855023" cy="469076"/>
            </a:xfrm>
            <a:prstGeom prst="rect">
              <a:avLst/>
            </a:prstGeom>
            <a:noFill/>
            <a:ln w="9525">
              <a:noFill/>
              <a:miter lim="800000"/>
              <a:headEnd/>
              <a:tailEnd/>
            </a:ln>
          </p:spPr>
        </p:pic>
        <p:sp>
          <p:nvSpPr>
            <p:cNvPr id="3082" name="Text Box 2"/>
            <p:cNvSpPr txBox="1">
              <a:spLocks noChangeArrowheads="1"/>
            </p:cNvSpPr>
            <p:nvPr/>
          </p:nvSpPr>
          <p:spPr bwMode="auto">
            <a:xfrm>
              <a:off x="900584" y="169368"/>
              <a:ext cx="961901" cy="332509"/>
            </a:xfrm>
            <a:prstGeom prst="rect">
              <a:avLst/>
            </a:prstGeom>
            <a:noFill/>
            <a:ln w="9525">
              <a:noFill/>
              <a:miter lim="800000"/>
              <a:headEnd/>
              <a:tailEnd/>
            </a:ln>
          </p:spPr>
          <p:txBody>
            <a:bodyPr/>
            <a:lstStyle/>
            <a:p>
              <a:r>
                <a:rPr lang="pt-PT" altLang="en-US" sz="700">
                  <a:solidFill>
                    <a:srgbClr val="7F7F7F"/>
                  </a:solidFill>
                  <a:ea typeface="Calibri" pitchFamily="34" charset="0"/>
                  <a:cs typeface="Times New Roman" pitchFamily="18" charset="0"/>
                </a:rPr>
                <a:t>EURODEPUTADA</a:t>
              </a:r>
              <a:endParaRPr lang="en-GB" altLang="en-US" sz="1100">
                <a:ea typeface="Calibri" pitchFamily="34" charset="0"/>
                <a:cs typeface="Times New Roman" pitchFamily="18" charset="0"/>
              </a:endParaRPr>
            </a:p>
            <a:p>
              <a:r>
                <a:rPr lang="pt-PT" altLang="en-US" sz="800" b="1">
                  <a:solidFill>
                    <a:srgbClr val="7F7F7F"/>
                  </a:solidFill>
                  <a:ea typeface="Calibri" pitchFamily="34" charset="0"/>
                  <a:cs typeface="Times New Roman" pitchFamily="18" charset="0"/>
                </a:rPr>
                <a:t>SOFIA RIBEIRO</a:t>
              </a:r>
              <a:endParaRPr lang="en-GB" altLang="en-US" sz="1100">
                <a:ea typeface="Calibri" pitchFamily="34" charset="0"/>
                <a:cs typeface="Times New Roman" pitchFamily="18" charset="0"/>
              </a:endParaRPr>
            </a:p>
          </p:txBody>
        </p:sp>
      </p:grpSp>
      <p:graphicFrame>
        <p:nvGraphicFramePr>
          <p:cNvPr id="3077" name="Object 1"/>
          <p:cNvGraphicFramePr>
            <a:graphicFrameLocks/>
          </p:cNvGraphicFramePr>
          <p:nvPr/>
        </p:nvGraphicFramePr>
        <p:xfrm>
          <a:off x="57150" y="2009775"/>
          <a:ext cx="8958263" cy="4140200"/>
        </p:xfrm>
        <a:graphic>
          <a:graphicData uri="http://schemas.openxmlformats.org/presentationml/2006/ole">
            <p:oleObj spid="_x0000_s3077" r:id="rId7" imgW="8961897" imgH="4139543" progId="Excel.Chart.8">
              <p:embed/>
            </p:oleObj>
          </a:graphicData>
        </a:graphic>
      </p:graphicFrame>
      <p:sp>
        <p:nvSpPr>
          <p:cNvPr id="3078" name="TextBox 10"/>
          <p:cNvSpPr txBox="1">
            <a:spLocks noChangeArrowheads="1"/>
          </p:cNvSpPr>
          <p:nvPr/>
        </p:nvSpPr>
        <p:spPr bwMode="auto">
          <a:xfrm>
            <a:off x="2700338" y="476250"/>
            <a:ext cx="7848600" cy="585788"/>
          </a:xfrm>
          <a:prstGeom prst="rect">
            <a:avLst/>
          </a:prstGeom>
          <a:noFill/>
          <a:ln w="9525">
            <a:noFill/>
            <a:miter lim="800000"/>
            <a:headEnd/>
            <a:tailEnd/>
          </a:ln>
        </p:spPr>
        <p:txBody>
          <a:bodyPr>
            <a:spAutoFit/>
          </a:bodyPr>
          <a:lstStyle/>
          <a:p>
            <a:r>
              <a:rPr lang="en-GB" altLang="en-US" sz="3200" b="1">
                <a:latin typeface="Aharoni" pitchFamily="2" charset="-79"/>
                <a:cs typeface="Aharoni" pitchFamily="2" charset="-79"/>
              </a:rPr>
              <a:t>Desemprego na Uni</a:t>
            </a:r>
            <a:r>
              <a:rPr lang="pt-PT" altLang="en-US" sz="3200" b="1">
                <a:latin typeface="Aharoni" pitchFamily="2" charset="-79"/>
                <a:cs typeface="Aharoni" pitchFamily="2" charset="-79"/>
              </a:rPr>
              <a:t>ão </a:t>
            </a:r>
            <a:r>
              <a:rPr lang="en-GB" altLang="en-US" sz="3200" b="1">
                <a:latin typeface="Aharoni" pitchFamily="2" charset="-79"/>
                <a:cs typeface="Aharoni" pitchFamily="2" charset="-79"/>
              </a:rPr>
              <a:t>Europeia  </a:t>
            </a:r>
          </a:p>
        </p:txBody>
      </p:sp>
      <p:sp>
        <p:nvSpPr>
          <p:cNvPr id="12" name="TextBox 11"/>
          <p:cNvSpPr txBox="1"/>
          <p:nvPr/>
        </p:nvSpPr>
        <p:spPr>
          <a:xfrm>
            <a:off x="5400675" y="1412875"/>
            <a:ext cx="3563938" cy="461963"/>
          </a:xfrm>
          <a:prstGeom prst="rect">
            <a:avLst/>
          </a:prstGeom>
          <a:noFill/>
        </p:spPr>
        <p:txBody>
          <a:bodyPr>
            <a:spAutoFit/>
          </a:bodyPr>
          <a:lstStyle/>
          <a:p>
            <a:pPr algn="r">
              <a:defRPr/>
            </a:pPr>
            <a:r>
              <a:rPr lang="en-GB" sz="2400" b="1" dirty="0">
                <a:solidFill>
                  <a:schemeClr val="tx1">
                    <a:lumMod val="65000"/>
                    <a:lumOff val="35000"/>
                  </a:schemeClr>
                </a:solidFill>
                <a:latin typeface="Franklin Gothic Medium" panose="020B0603020102020204" pitchFamily="34" charset="0"/>
              </a:rPr>
              <a:t>TAXA DE DESEMPREGO?</a:t>
            </a:r>
          </a:p>
        </p:txBody>
      </p:sp>
      <p:sp>
        <p:nvSpPr>
          <p:cNvPr id="3080" name="CaixaDeTexto 11"/>
          <p:cNvSpPr txBox="1">
            <a:spLocks noChangeArrowheads="1"/>
          </p:cNvSpPr>
          <p:nvPr/>
        </p:nvSpPr>
        <p:spPr bwMode="auto">
          <a:xfrm>
            <a:off x="6875463" y="6176963"/>
            <a:ext cx="1873250" cy="276225"/>
          </a:xfrm>
          <a:prstGeom prst="rect">
            <a:avLst/>
          </a:prstGeom>
          <a:noFill/>
          <a:ln w="9525">
            <a:noFill/>
            <a:miter lim="800000"/>
            <a:headEnd/>
            <a:tailEnd/>
          </a:ln>
        </p:spPr>
        <p:txBody>
          <a:bodyPr>
            <a:spAutoFit/>
          </a:bodyPr>
          <a:lstStyle/>
          <a:p>
            <a:pPr algn="r"/>
            <a:r>
              <a:rPr lang="pt-PT" altLang="en-US" sz="1200" i="1">
                <a:solidFill>
                  <a:srgbClr val="000000"/>
                </a:solidFill>
              </a:rPr>
              <a:t>Fonte: Eurostat (2014)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fagundesmartins\Desktop\Univ Europa 2016 2.jpg"/>
          <p:cNvPicPr>
            <a:picLocks noChangeAspect="1" noChangeArrowheads="1"/>
          </p:cNvPicPr>
          <p:nvPr/>
        </p:nvPicPr>
        <p:blipFill>
          <a:blip r:embed="rId3" cstate="print"/>
          <a:srcRect/>
          <a:stretch>
            <a:fillRect/>
          </a:stretch>
        </p:blipFill>
        <p:spPr bwMode="auto">
          <a:xfrm>
            <a:off x="0" y="-26988"/>
            <a:ext cx="9144000" cy="5308601"/>
          </a:xfrm>
          <a:prstGeom prst="rect">
            <a:avLst/>
          </a:prstGeom>
          <a:noFill/>
          <a:ln w="9525">
            <a:noFill/>
            <a:miter lim="800000"/>
            <a:headEnd/>
            <a:tailEnd/>
          </a:ln>
        </p:spPr>
      </p:pic>
      <p:pic>
        <p:nvPicPr>
          <p:cNvPr id="4099" name="Picture 4"/>
          <p:cNvPicPr>
            <a:picLocks noChangeAspect="1" noChangeArrowheads="1"/>
          </p:cNvPicPr>
          <p:nvPr/>
        </p:nvPicPr>
        <p:blipFill>
          <a:blip r:embed="rId4" cstate="print"/>
          <a:srcRect/>
          <a:stretch>
            <a:fillRect/>
          </a:stretch>
        </p:blipFill>
        <p:spPr bwMode="auto">
          <a:xfrm>
            <a:off x="684213" y="6289675"/>
            <a:ext cx="8064500" cy="452438"/>
          </a:xfrm>
          <a:prstGeom prst="rect">
            <a:avLst/>
          </a:prstGeom>
          <a:noFill/>
          <a:ln w="9525">
            <a:noFill/>
            <a:miter lim="800000"/>
            <a:headEnd/>
            <a:tailEnd/>
          </a:ln>
        </p:spPr>
      </p:pic>
      <p:grpSp>
        <p:nvGrpSpPr>
          <p:cNvPr id="4100" name="Group 5"/>
          <p:cNvGrpSpPr>
            <a:grpSpLocks/>
          </p:cNvGrpSpPr>
          <p:nvPr/>
        </p:nvGrpSpPr>
        <p:grpSpPr bwMode="auto">
          <a:xfrm>
            <a:off x="395288" y="5661025"/>
            <a:ext cx="2160587" cy="654050"/>
            <a:chOff x="-9434" y="0"/>
            <a:chExt cx="1871919" cy="501877"/>
          </a:xfrm>
        </p:grpSpPr>
        <p:pic>
          <p:nvPicPr>
            <p:cNvPr id="4106" name="Picture 6" descr="LOGO_EP"/>
            <p:cNvPicPr>
              <a:picLocks noChangeAspect="1"/>
            </p:cNvPicPr>
            <p:nvPr/>
          </p:nvPicPr>
          <p:blipFill>
            <a:blip r:embed="rId5" cstate="print"/>
            <a:srcRect/>
            <a:stretch>
              <a:fillRect/>
            </a:stretch>
          </p:blipFill>
          <p:spPr bwMode="auto">
            <a:xfrm>
              <a:off x="-9434" y="0"/>
              <a:ext cx="855023" cy="469076"/>
            </a:xfrm>
            <a:prstGeom prst="rect">
              <a:avLst/>
            </a:prstGeom>
            <a:noFill/>
            <a:ln w="9525">
              <a:noFill/>
              <a:miter lim="800000"/>
              <a:headEnd/>
              <a:tailEnd/>
            </a:ln>
          </p:spPr>
        </p:pic>
        <p:sp>
          <p:nvSpPr>
            <p:cNvPr id="4107" name="Text Box 2"/>
            <p:cNvSpPr txBox="1">
              <a:spLocks noChangeArrowheads="1"/>
            </p:cNvSpPr>
            <p:nvPr/>
          </p:nvSpPr>
          <p:spPr bwMode="auto">
            <a:xfrm>
              <a:off x="900584" y="169368"/>
              <a:ext cx="961901" cy="332509"/>
            </a:xfrm>
            <a:prstGeom prst="rect">
              <a:avLst/>
            </a:prstGeom>
            <a:noFill/>
            <a:ln w="9525">
              <a:noFill/>
              <a:miter lim="800000"/>
              <a:headEnd/>
              <a:tailEnd/>
            </a:ln>
          </p:spPr>
          <p:txBody>
            <a:bodyPr/>
            <a:lstStyle/>
            <a:p>
              <a:r>
                <a:rPr lang="pt-PT" altLang="en-US" sz="700">
                  <a:solidFill>
                    <a:srgbClr val="7F7F7F"/>
                  </a:solidFill>
                  <a:ea typeface="Calibri" pitchFamily="34" charset="0"/>
                  <a:cs typeface="Times New Roman" pitchFamily="18" charset="0"/>
                </a:rPr>
                <a:t>EURODEPUTADA</a:t>
              </a:r>
              <a:endParaRPr lang="en-GB" altLang="en-US" sz="1100">
                <a:ea typeface="Calibri" pitchFamily="34" charset="0"/>
                <a:cs typeface="Times New Roman" pitchFamily="18" charset="0"/>
              </a:endParaRPr>
            </a:p>
            <a:p>
              <a:r>
                <a:rPr lang="pt-PT" altLang="en-US" sz="800" b="1">
                  <a:solidFill>
                    <a:srgbClr val="7F7F7F"/>
                  </a:solidFill>
                  <a:ea typeface="Calibri" pitchFamily="34" charset="0"/>
                  <a:cs typeface="Times New Roman" pitchFamily="18" charset="0"/>
                </a:rPr>
                <a:t>SOFIA RIBEIRO</a:t>
              </a:r>
              <a:endParaRPr lang="en-GB" altLang="en-US" sz="1100">
                <a:ea typeface="Calibri" pitchFamily="34" charset="0"/>
                <a:cs typeface="Times New Roman" pitchFamily="18" charset="0"/>
              </a:endParaRPr>
            </a:p>
          </p:txBody>
        </p:sp>
      </p:grpSp>
      <p:graphicFrame>
        <p:nvGraphicFramePr>
          <p:cNvPr id="14" name="Object 1"/>
          <p:cNvGraphicFramePr>
            <a:graphicFrameLocks/>
          </p:cNvGraphicFramePr>
          <p:nvPr/>
        </p:nvGraphicFramePr>
        <p:xfrm>
          <a:off x="5946775" y="2060575"/>
          <a:ext cx="3024188" cy="3821113"/>
        </p:xfrm>
        <a:graphic>
          <a:graphicData uri="http://schemas.openxmlformats.org/drawingml/2006/chart">
            <c:chart xmlns:c="http://schemas.openxmlformats.org/drawingml/2006/chart" xmlns:r="http://schemas.openxmlformats.org/officeDocument/2006/relationships" r:id="rId6"/>
          </a:graphicData>
        </a:graphic>
      </p:graphicFrame>
      <p:sp>
        <p:nvSpPr>
          <p:cNvPr id="4102" name="TextBox 10"/>
          <p:cNvSpPr txBox="1">
            <a:spLocks noChangeArrowheads="1"/>
          </p:cNvSpPr>
          <p:nvPr/>
        </p:nvSpPr>
        <p:spPr bwMode="auto">
          <a:xfrm>
            <a:off x="2700338" y="476250"/>
            <a:ext cx="7848600" cy="585788"/>
          </a:xfrm>
          <a:prstGeom prst="rect">
            <a:avLst/>
          </a:prstGeom>
          <a:noFill/>
          <a:ln w="9525">
            <a:noFill/>
            <a:miter lim="800000"/>
            <a:headEnd/>
            <a:tailEnd/>
          </a:ln>
        </p:spPr>
        <p:txBody>
          <a:bodyPr>
            <a:spAutoFit/>
          </a:bodyPr>
          <a:lstStyle/>
          <a:p>
            <a:r>
              <a:rPr lang="en-GB" altLang="en-US" sz="3200" b="1">
                <a:latin typeface="Aharoni" pitchFamily="2" charset="-79"/>
                <a:cs typeface="Aharoni" pitchFamily="2" charset="-79"/>
              </a:rPr>
              <a:t>Desemprego na Uni</a:t>
            </a:r>
            <a:r>
              <a:rPr lang="pt-PT" altLang="en-US" sz="3200" b="1">
                <a:latin typeface="Aharoni" pitchFamily="2" charset="-79"/>
                <a:cs typeface="Aharoni" pitchFamily="2" charset="-79"/>
              </a:rPr>
              <a:t>ão </a:t>
            </a:r>
            <a:r>
              <a:rPr lang="en-GB" altLang="en-US" sz="3200" b="1">
                <a:latin typeface="Aharoni" pitchFamily="2" charset="-79"/>
                <a:cs typeface="Aharoni" pitchFamily="2" charset="-79"/>
              </a:rPr>
              <a:t>Europeia  </a:t>
            </a:r>
          </a:p>
        </p:txBody>
      </p:sp>
      <p:sp>
        <p:nvSpPr>
          <p:cNvPr id="12" name="TextBox 11"/>
          <p:cNvSpPr txBox="1"/>
          <p:nvPr/>
        </p:nvSpPr>
        <p:spPr>
          <a:xfrm>
            <a:off x="5400675" y="1412875"/>
            <a:ext cx="3563938" cy="461963"/>
          </a:xfrm>
          <a:prstGeom prst="rect">
            <a:avLst/>
          </a:prstGeom>
          <a:noFill/>
        </p:spPr>
        <p:txBody>
          <a:bodyPr>
            <a:spAutoFit/>
          </a:bodyPr>
          <a:lstStyle/>
          <a:p>
            <a:pPr algn="r">
              <a:defRPr/>
            </a:pPr>
            <a:r>
              <a:rPr lang="en-GB" sz="2400" b="1" dirty="0">
                <a:solidFill>
                  <a:schemeClr val="tx1">
                    <a:lumMod val="65000"/>
                    <a:lumOff val="35000"/>
                  </a:schemeClr>
                </a:solidFill>
                <a:latin typeface="Franklin Gothic Medium" panose="020B0603020102020204" pitchFamily="34" charset="0"/>
              </a:rPr>
              <a:t>TAXA DE DESEMPREGO?</a:t>
            </a:r>
          </a:p>
        </p:txBody>
      </p:sp>
      <p:sp>
        <p:nvSpPr>
          <p:cNvPr id="4104" name="CaixaDeTexto 11"/>
          <p:cNvSpPr txBox="1">
            <a:spLocks noChangeArrowheads="1"/>
          </p:cNvSpPr>
          <p:nvPr/>
        </p:nvSpPr>
        <p:spPr bwMode="auto">
          <a:xfrm>
            <a:off x="6372225" y="6176963"/>
            <a:ext cx="2376488" cy="276225"/>
          </a:xfrm>
          <a:prstGeom prst="rect">
            <a:avLst/>
          </a:prstGeom>
          <a:noFill/>
          <a:ln w="9525">
            <a:noFill/>
            <a:miter lim="800000"/>
            <a:headEnd/>
            <a:tailEnd/>
          </a:ln>
        </p:spPr>
        <p:txBody>
          <a:bodyPr>
            <a:spAutoFit/>
          </a:bodyPr>
          <a:lstStyle/>
          <a:p>
            <a:pPr algn="r"/>
            <a:r>
              <a:rPr lang="pt-PT" altLang="en-US" sz="1200" i="1">
                <a:solidFill>
                  <a:srgbClr val="000000"/>
                </a:solidFill>
              </a:rPr>
              <a:t>Fonte: Eurostat (Fevereiro 2016) </a:t>
            </a:r>
          </a:p>
        </p:txBody>
      </p:sp>
      <p:sp>
        <p:nvSpPr>
          <p:cNvPr id="13" name="Rounded Rectangular Callout 12"/>
          <p:cNvSpPr/>
          <p:nvPr/>
        </p:nvSpPr>
        <p:spPr>
          <a:xfrm>
            <a:off x="250825" y="2781300"/>
            <a:ext cx="5473700" cy="2592388"/>
          </a:xfrm>
          <a:prstGeom prst="wedgeRoundRectCallout">
            <a:avLst>
              <a:gd name="adj1" fmla="val -27138"/>
              <a:gd name="adj2" fmla="val 30769"/>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tx1"/>
                </a:solidFill>
              </a:rPr>
              <a:t>Desde Junho </a:t>
            </a:r>
            <a:r>
              <a:rPr lang="pt-BR" b="1" dirty="0">
                <a:solidFill>
                  <a:schemeClr val="tx1"/>
                </a:solidFill>
              </a:rPr>
              <a:t>de 2015, a taxa de desemprego </a:t>
            </a:r>
            <a:r>
              <a:rPr lang="pt-BR" b="1" dirty="0">
                <a:solidFill>
                  <a:schemeClr val="tx1"/>
                </a:solidFill>
              </a:rPr>
              <a:t>tem diminuído gradualmente no conjunto dos Estados-Membros </a:t>
            </a:r>
            <a:r>
              <a:rPr lang="pt-BR" b="1" dirty="0">
                <a:solidFill>
                  <a:schemeClr val="tx1"/>
                </a:solidFill>
              </a:rPr>
              <a:t>estando em </a:t>
            </a:r>
            <a:r>
              <a:rPr lang="pt-BR" b="1" dirty="0">
                <a:solidFill>
                  <a:schemeClr val="tx1"/>
                </a:solidFill>
              </a:rPr>
              <a:t>9,5% e, em </a:t>
            </a:r>
            <a:r>
              <a:rPr lang="pt-BR" b="1" dirty="0">
                <a:solidFill>
                  <a:schemeClr val="tx1"/>
                </a:solidFill>
              </a:rPr>
              <a:t>Fevereiro </a:t>
            </a:r>
            <a:r>
              <a:rPr lang="pt-BR" b="1" dirty="0">
                <a:solidFill>
                  <a:schemeClr val="tx1"/>
                </a:solidFill>
              </a:rPr>
              <a:t>de 2016, em 8,9%. O mesmo não se pode dizer de Portugal, que regista o terceiro pior lugar no quadro dos países da UE. Em Junho de 2015 e no passado mês de fevereiro a taxa de desemprego era de 12,3% no </a:t>
            </a:r>
            <a:r>
              <a:rPr lang="pt-BR" b="1" dirty="0">
                <a:solidFill>
                  <a:schemeClr val="tx1"/>
                </a:solidFill>
              </a:rPr>
              <a:t>nosso país</a:t>
            </a:r>
            <a:endParaRPr lang="en-GB"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fagundesmartins\Desktop\Univ Europa 2016 2.jpg"/>
          <p:cNvPicPr>
            <a:picLocks noChangeAspect="1" noChangeArrowheads="1"/>
          </p:cNvPicPr>
          <p:nvPr/>
        </p:nvPicPr>
        <p:blipFill>
          <a:blip r:embed="rId4" cstate="print"/>
          <a:srcRect/>
          <a:stretch>
            <a:fillRect/>
          </a:stretch>
        </p:blipFill>
        <p:spPr bwMode="auto">
          <a:xfrm>
            <a:off x="0" y="-26988"/>
            <a:ext cx="9144000" cy="5308601"/>
          </a:xfrm>
          <a:prstGeom prst="rect">
            <a:avLst/>
          </a:prstGeom>
          <a:noFill/>
          <a:ln w="9525">
            <a:noFill/>
            <a:miter lim="800000"/>
            <a:headEnd/>
            <a:tailEnd/>
          </a:ln>
        </p:spPr>
      </p:pic>
      <p:pic>
        <p:nvPicPr>
          <p:cNvPr id="5123" name="Picture 4"/>
          <p:cNvPicPr>
            <a:picLocks noChangeAspect="1" noChangeArrowheads="1"/>
          </p:cNvPicPr>
          <p:nvPr/>
        </p:nvPicPr>
        <p:blipFill>
          <a:blip r:embed="rId5" cstate="print"/>
          <a:srcRect/>
          <a:stretch>
            <a:fillRect/>
          </a:stretch>
        </p:blipFill>
        <p:spPr bwMode="auto">
          <a:xfrm>
            <a:off x="684213" y="6289675"/>
            <a:ext cx="8064500" cy="452438"/>
          </a:xfrm>
          <a:prstGeom prst="rect">
            <a:avLst/>
          </a:prstGeom>
          <a:noFill/>
          <a:ln w="9525">
            <a:noFill/>
            <a:miter lim="800000"/>
            <a:headEnd/>
            <a:tailEnd/>
          </a:ln>
        </p:spPr>
      </p:pic>
      <p:grpSp>
        <p:nvGrpSpPr>
          <p:cNvPr id="5124" name="Group 5"/>
          <p:cNvGrpSpPr>
            <a:grpSpLocks/>
          </p:cNvGrpSpPr>
          <p:nvPr/>
        </p:nvGrpSpPr>
        <p:grpSpPr bwMode="auto">
          <a:xfrm>
            <a:off x="395288" y="5661025"/>
            <a:ext cx="2160587" cy="654050"/>
            <a:chOff x="-9434" y="0"/>
            <a:chExt cx="1871919" cy="501877"/>
          </a:xfrm>
        </p:grpSpPr>
        <p:pic>
          <p:nvPicPr>
            <p:cNvPr id="5130" name="Picture 6" descr="LOGO_EP"/>
            <p:cNvPicPr>
              <a:picLocks noChangeAspect="1"/>
            </p:cNvPicPr>
            <p:nvPr/>
          </p:nvPicPr>
          <p:blipFill>
            <a:blip r:embed="rId6" cstate="print"/>
            <a:srcRect/>
            <a:stretch>
              <a:fillRect/>
            </a:stretch>
          </p:blipFill>
          <p:spPr bwMode="auto">
            <a:xfrm>
              <a:off x="-9434" y="0"/>
              <a:ext cx="855023" cy="469076"/>
            </a:xfrm>
            <a:prstGeom prst="rect">
              <a:avLst/>
            </a:prstGeom>
            <a:noFill/>
            <a:ln w="9525">
              <a:noFill/>
              <a:miter lim="800000"/>
              <a:headEnd/>
              <a:tailEnd/>
            </a:ln>
          </p:spPr>
        </p:pic>
        <p:sp>
          <p:nvSpPr>
            <p:cNvPr id="5131" name="Text Box 2"/>
            <p:cNvSpPr txBox="1">
              <a:spLocks noChangeArrowheads="1"/>
            </p:cNvSpPr>
            <p:nvPr/>
          </p:nvSpPr>
          <p:spPr bwMode="auto">
            <a:xfrm>
              <a:off x="900584" y="169368"/>
              <a:ext cx="961901" cy="332509"/>
            </a:xfrm>
            <a:prstGeom prst="rect">
              <a:avLst/>
            </a:prstGeom>
            <a:noFill/>
            <a:ln w="9525">
              <a:noFill/>
              <a:miter lim="800000"/>
              <a:headEnd/>
              <a:tailEnd/>
            </a:ln>
          </p:spPr>
          <p:txBody>
            <a:bodyPr/>
            <a:lstStyle/>
            <a:p>
              <a:r>
                <a:rPr lang="pt-PT" altLang="en-US" sz="700">
                  <a:solidFill>
                    <a:srgbClr val="7F7F7F"/>
                  </a:solidFill>
                  <a:ea typeface="Calibri" pitchFamily="34" charset="0"/>
                  <a:cs typeface="Times New Roman" pitchFamily="18" charset="0"/>
                </a:rPr>
                <a:t>EURODEPUTADA</a:t>
              </a:r>
              <a:endParaRPr lang="en-GB" altLang="en-US" sz="1100">
                <a:ea typeface="Calibri" pitchFamily="34" charset="0"/>
                <a:cs typeface="Times New Roman" pitchFamily="18" charset="0"/>
              </a:endParaRPr>
            </a:p>
            <a:p>
              <a:r>
                <a:rPr lang="pt-PT" altLang="en-US" sz="800" b="1">
                  <a:solidFill>
                    <a:srgbClr val="7F7F7F"/>
                  </a:solidFill>
                  <a:ea typeface="Calibri" pitchFamily="34" charset="0"/>
                  <a:cs typeface="Times New Roman" pitchFamily="18" charset="0"/>
                </a:rPr>
                <a:t>SOFIA RIBEIRO</a:t>
              </a:r>
              <a:endParaRPr lang="en-GB" altLang="en-US" sz="1100">
                <a:ea typeface="Calibri" pitchFamily="34" charset="0"/>
                <a:cs typeface="Times New Roman" pitchFamily="18" charset="0"/>
              </a:endParaRPr>
            </a:p>
          </p:txBody>
        </p:sp>
      </p:grpSp>
      <p:sp>
        <p:nvSpPr>
          <p:cNvPr id="5125" name="TextBox 10"/>
          <p:cNvSpPr txBox="1">
            <a:spLocks noChangeArrowheads="1"/>
          </p:cNvSpPr>
          <p:nvPr/>
        </p:nvSpPr>
        <p:spPr bwMode="auto">
          <a:xfrm>
            <a:off x="3024188" y="476250"/>
            <a:ext cx="6443662" cy="585788"/>
          </a:xfrm>
          <a:prstGeom prst="rect">
            <a:avLst/>
          </a:prstGeom>
          <a:noFill/>
          <a:ln w="9525">
            <a:noFill/>
            <a:miter lim="800000"/>
            <a:headEnd/>
            <a:tailEnd/>
          </a:ln>
        </p:spPr>
        <p:txBody>
          <a:bodyPr>
            <a:spAutoFit/>
          </a:bodyPr>
          <a:lstStyle/>
          <a:p>
            <a:r>
              <a:rPr lang="en-GB" altLang="en-US" sz="3200" b="1">
                <a:latin typeface="Aharoni" pitchFamily="2" charset="-79"/>
                <a:cs typeface="Aharoni" pitchFamily="2" charset="-79"/>
              </a:rPr>
              <a:t>Desemprego JOVEM na União   </a:t>
            </a:r>
          </a:p>
        </p:txBody>
      </p:sp>
      <p:sp>
        <p:nvSpPr>
          <p:cNvPr id="12" name="TextBox 11"/>
          <p:cNvSpPr txBox="1"/>
          <p:nvPr/>
        </p:nvSpPr>
        <p:spPr>
          <a:xfrm>
            <a:off x="1908175" y="1412875"/>
            <a:ext cx="7056438" cy="400050"/>
          </a:xfrm>
          <a:prstGeom prst="rect">
            <a:avLst/>
          </a:prstGeom>
          <a:noFill/>
        </p:spPr>
        <p:txBody>
          <a:bodyPr>
            <a:spAutoFit/>
          </a:bodyPr>
          <a:lstStyle/>
          <a:p>
            <a:pPr algn="r">
              <a:defRPr/>
            </a:pPr>
            <a:r>
              <a:rPr lang="en-GB" sz="2000" b="1" dirty="0">
                <a:solidFill>
                  <a:schemeClr val="tx1">
                    <a:lumMod val="65000"/>
                    <a:lumOff val="35000"/>
                  </a:schemeClr>
                </a:solidFill>
                <a:latin typeface="Franklin Gothic Medium" panose="020B0603020102020204" pitchFamily="34" charset="0"/>
              </a:rPr>
              <a:t>ABANDONO PRECOCE DA EDUCAÇÃO E FORMAÇÃO?</a:t>
            </a:r>
          </a:p>
        </p:txBody>
      </p:sp>
      <p:sp>
        <p:nvSpPr>
          <p:cNvPr id="5127" name="CaixaDeTexto 11"/>
          <p:cNvSpPr txBox="1">
            <a:spLocks noChangeArrowheads="1"/>
          </p:cNvSpPr>
          <p:nvPr/>
        </p:nvSpPr>
        <p:spPr bwMode="auto">
          <a:xfrm>
            <a:off x="6875463" y="6176963"/>
            <a:ext cx="1873250" cy="276225"/>
          </a:xfrm>
          <a:prstGeom prst="rect">
            <a:avLst/>
          </a:prstGeom>
          <a:noFill/>
          <a:ln w="9525">
            <a:noFill/>
            <a:miter lim="800000"/>
            <a:headEnd/>
            <a:tailEnd/>
          </a:ln>
        </p:spPr>
        <p:txBody>
          <a:bodyPr>
            <a:spAutoFit/>
          </a:bodyPr>
          <a:lstStyle/>
          <a:p>
            <a:pPr algn="r"/>
            <a:r>
              <a:rPr lang="pt-PT" altLang="en-US" sz="1200" i="1">
                <a:solidFill>
                  <a:srgbClr val="000000"/>
                </a:solidFill>
              </a:rPr>
              <a:t>Fonte: Eurostat(2015) </a:t>
            </a:r>
          </a:p>
        </p:txBody>
      </p:sp>
      <p:graphicFrame>
        <p:nvGraphicFramePr>
          <p:cNvPr id="5128" name="Object 1"/>
          <p:cNvGraphicFramePr>
            <a:graphicFrameLocks/>
          </p:cNvGraphicFramePr>
          <p:nvPr/>
        </p:nvGraphicFramePr>
        <p:xfrm>
          <a:off x="560388" y="1941513"/>
          <a:ext cx="7669212" cy="4114800"/>
        </p:xfrm>
        <a:graphic>
          <a:graphicData uri="http://schemas.openxmlformats.org/presentationml/2006/ole">
            <p:oleObj spid="_x0000_s5128" r:id="rId7" imgW="7669433" imgH="4115157" progId="Excel.Chart.8">
              <p:embed/>
            </p:oleObj>
          </a:graphicData>
        </a:graphic>
      </p:graphicFrame>
      <p:sp>
        <p:nvSpPr>
          <p:cNvPr id="16" name="TextBox 15"/>
          <p:cNvSpPr txBox="1"/>
          <p:nvPr/>
        </p:nvSpPr>
        <p:spPr>
          <a:xfrm>
            <a:off x="4284663" y="5559425"/>
            <a:ext cx="3095625" cy="277813"/>
          </a:xfrm>
          <a:prstGeom prst="rect">
            <a:avLst/>
          </a:prstGeom>
          <a:noFill/>
        </p:spPr>
        <p:txBody>
          <a:bodyPr>
            <a:spAutoFit/>
          </a:bodyPr>
          <a:lstStyle/>
          <a:p>
            <a:pPr algn="r">
              <a:defRPr/>
            </a:pPr>
            <a:r>
              <a:rPr lang="en-GB" sz="1200" b="1" dirty="0">
                <a:solidFill>
                  <a:schemeClr val="tx1">
                    <a:lumMod val="65000"/>
                    <a:lumOff val="35000"/>
                  </a:schemeClr>
                </a:solidFill>
                <a:latin typeface="Franklin Gothic Medium" panose="020B0603020102020204" pitchFamily="34" charset="0"/>
              </a:rPr>
              <a:t>(pessoas entre os 18 e os 24 anos de idade)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fagundesmartins\Desktop\Univ Europa 2016 2.jpg"/>
          <p:cNvPicPr>
            <a:picLocks noChangeAspect="1" noChangeArrowheads="1"/>
          </p:cNvPicPr>
          <p:nvPr/>
        </p:nvPicPr>
        <p:blipFill>
          <a:blip r:embed="rId4" cstate="print"/>
          <a:srcRect/>
          <a:stretch>
            <a:fillRect/>
          </a:stretch>
        </p:blipFill>
        <p:spPr bwMode="auto">
          <a:xfrm>
            <a:off x="0" y="-26988"/>
            <a:ext cx="9144000" cy="5308601"/>
          </a:xfrm>
          <a:prstGeom prst="rect">
            <a:avLst/>
          </a:prstGeom>
          <a:noFill/>
          <a:ln w="9525">
            <a:noFill/>
            <a:miter lim="800000"/>
            <a:headEnd/>
            <a:tailEnd/>
          </a:ln>
        </p:spPr>
      </p:pic>
      <p:pic>
        <p:nvPicPr>
          <p:cNvPr id="6147" name="Picture 4"/>
          <p:cNvPicPr>
            <a:picLocks noChangeAspect="1" noChangeArrowheads="1"/>
          </p:cNvPicPr>
          <p:nvPr/>
        </p:nvPicPr>
        <p:blipFill>
          <a:blip r:embed="rId5" cstate="print"/>
          <a:srcRect/>
          <a:stretch>
            <a:fillRect/>
          </a:stretch>
        </p:blipFill>
        <p:spPr bwMode="auto">
          <a:xfrm>
            <a:off x="684213" y="6289675"/>
            <a:ext cx="8064500" cy="452438"/>
          </a:xfrm>
          <a:prstGeom prst="rect">
            <a:avLst/>
          </a:prstGeom>
          <a:noFill/>
          <a:ln w="9525">
            <a:noFill/>
            <a:miter lim="800000"/>
            <a:headEnd/>
            <a:tailEnd/>
          </a:ln>
        </p:spPr>
      </p:pic>
      <p:grpSp>
        <p:nvGrpSpPr>
          <p:cNvPr id="6148" name="Group 5"/>
          <p:cNvGrpSpPr>
            <a:grpSpLocks/>
          </p:cNvGrpSpPr>
          <p:nvPr/>
        </p:nvGrpSpPr>
        <p:grpSpPr bwMode="auto">
          <a:xfrm>
            <a:off x="395288" y="5661025"/>
            <a:ext cx="2160587" cy="654050"/>
            <a:chOff x="-9434" y="0"/>
            <a:chExt cx="1871919" cy="501877"/>
          </a:xfrm>
        </p:grpSpPr>
        <p:pic>
          <p:nvPicPr>
            <p:cNvPr id="6155" name="Picture 6" descr="LOGO_EP"/>
            <p:cNvPicPr>
              <a:picLocks noChangeAspect="1"/>
            </p:cNvPicPr>
            <p:nvPr/>
          </p:nvPicPr>
          <p:blipFill>
            <a:blip r:embed="rId6" cstate="print"/>
            <a:srcRect/>
            <a:stretch>
              <a:fillRect/>
            </a:stretch>
          </p:blipFill>
          <p:spPr bwMode="auto">
            <a:xfrm>
              <a:off x="-9434" y="0"/>
              <a:ext cx="855023" cy="469076"/>
            </a:xfrm>
            <a:prstGeom prst="rect">
              <a:avLst/>
            </a:prstGeom>
            <a:noFill/>
            <a:ln w="9525">
              <a:noFill/>
              <a:miter lim="800000"/>
              <a:headEnd/>
              <a:tailEnd/>
            </a:ln>
          </p:spPr>
        </p:pic>
        <p:sp>
          <p:nvSpPr>
            <p:cNvPr id="6156" name="Text Box 2"/>
            <p:cNvSpPr txBox="1">
              <a:spLocks noChangeArrowheads="1"/>
            </p:cNvSpPr>
            <p:nvPr/>
          </p:nvSpPr>
          <p:spPr bwMode="auto">
            <a:xfrm>
              <a:off x="900584" y="169368"/>
              <a:ext cx="961901" cy="332509"/>
            </a:xfrm>
            <a:prstGeom prst="rect">
              <a:avLst/>
            </a:prstGeom>
            <a:noFill/>
            <a:ln w="9525">
              <a:noFill/>
              <a:miter lim="800000"/>
              <a:headEnd/>
              <a:tailEnd/>
            </a:ln>
          </p:spPr>
          <p:txBody>
            <a:bodyPr/>
            <a:lstStyle/>
            <a:p>
              <a:r>
                <a:rPr lang="pt-PT" altLang="en-US" sz="700">
                  <a:solidFill>
                    <a:srgbClr val="7F7F7F"/>
                  </a:solidFill>
                  <a:ea typeface="Calibri" pitchFamily="34" charset="0"/>
                  <a:cs typeface="Times New Roman" pitchFamily="18" charset="0"/>
                </a:rPr>
                <a:t>EURODEPUTADA</a:t>
              </a:r>
              <a:endParaRPr lang="en-GB" altLang="en-US" sz="1100">
                <a:ea typeface="Calibri" pitchFamily="34" charset="0"/>
                <a:cs typeface="Times New Roman" pitchFamily="18" charset="0"/>
              </a:endParaRPr>
            </a:p>
            <a:p>
              <a:r>
                <a:rPr lang="pt-PT" altLang="en-US" sz="800" b="1">
                  <a:solidFill>
                    <a:srgbClr val="7F7F7F"/>
                  </a:solidFill>
                  <a:ea typeface="Calibri" pitchFamily="34" charset="0"/>
                  <a:cs typeface="Times New Roman" pitchFamily="18" charset="0"/>
                </a:rPr>
                <a:t>SOFIA RIBEIRO</a:t>
              </a:r>
              <a:endParaRPr lang="en-GB" altLang="en-US" sz="1100">
                <a:ea typeface="Calibri" pitchFamily="34" charset="0"/>
                <a:cs typeface="Times New Roman" pitchFamily="18" charset="0"/>
              </a:endParaRPr>
            </a:p>
          </p:txBody>
        </p:sp>
      </p:grpSp>
      <p:graphicFrame>
        <p:nvGraphicFramePr>
          <p:cNvPr id="6149" name="Object 1"/>
          <p:cNvGraphicFramePr>
            <a:graphicFrameLocks/>
          </p:cNvGraphicFramePr>
          <p:nvPr/>
        </p:nvGraphicFramePr>
        <p:xfrm>
          <a:off x="3621088" y="1825625"/>
          <a:ext cx="5573712" cy="3922713"/>
        </p:xfrm>
        <a:graphic>
          <a:graphicData uri="http://schemas.openxmlformats.org/presentationml/2006/ole">
            <p:oleObj spid="_x0000_s6149" r:id="rId7" imgW="5572227" imgH="3926164" progId="Excel.Chart.8">
              <p:embed/>
            </p:oleObj>
          </a:graphicData>
        </a:graphic>
      </p:graphicFrame>
      <p:sp>
        <p:nvSpPr>
          <p:cNvPr id="6150" name="TextBox 10"/>
          <p:cNvSpPr txBox="1">
            <a:spLocks noChangeArrowheads="1"/>
          </p:cNvSpPr>
          <p:nvPr/>
        </p:nvSpPr>
        <p:spPr bwMode="auto">
          <a:xfrm>
            <a:off x="2700338" y="476250"/>
            <a:ext cx="7848600" cy="585788"/>
          </a:xfrm>
          <a:prstGeom prst="rect">
            <a:avLst/>
          </a:prstGeom>
          <a:noFill/>
          <a:ln w="9525">
            <a:noFill/>
            <a:miter lim="800000"/>
            <a:headEnd/>
            <a:tailEnd/>
          </a:ln>
        </p:spPr>
        <p:txBody>
          <a:bodyPr>
            <a:spAutoFit/>
          </a:bodyPr>
          <a:lstStyle/>
          <a:p>
            <a:r>
              <a:rPr lang="en-GB" altLang="en-US" sz="3200" b="1">
                <a:latin typeface="Aharoni" pitchFamily="2" charset="-79"/>
                <a:cs typeface="Aharoni" pitchFamily="2" charset="-79"/>
              </a:rPr>
              <a:t>Desemprego na </a:t>
            </a:r>
            <a:r>
              <a:rPr lang="pt-PT" altLang="en-US" sz="3200" b="1">
                <a:latin typeface="Aharoni" pitchFamily="2" charset="-79"/>
                <a:cs typeface="Aharoni" pitchFamily="2" charset="-79"/>
              </a:rPr>
              <a:t>União </a:t>
            </a:r>
            <a:r>
              <a:rPr lang="en-GB" altLang="en-US" sz="3200" b="1">
                <a:latin typeface="Aharoni" pitchFamily="2" charset="-79"/>
                <a:cs typeface="Aharoni" pitchFamily="2" charset="-79"/>
              </a:rPr>
              <a:t>Europeia  </a:t>
            </a:r>
          </a:p>
        </p:txBody>
      </p:sp>
      <p:sp>
        <p:nvSpPr>
          <p:cNvPr id="12" name="TextBox 11"/>
          <p:cNvSpPr txBox="1"/>
          <p:nvPr/>
        </p:nvSpPr>
        <p:spPr>
          <a:xfrm>
            <a:off x="4284663" y="1412875"/>
            <a:ext cx="4679950" cy="461963"/>
          </a:xfrm>
          <a:prstGeom prst="rect">
            <a:avLst/>
          </a:prstGeom>
          <a:noFill/>
        </p:spPr>
        <p:txBody>
          <a:bodyPr>
            <a:spAutoFit/>
          </a:bodyPr>
          <a:lstStyle/>
          <a:p>
            <a:pPr algn="r">
              <a:defRPr/>
            </a:pPr>
            <a:r>
              <a:rPr lang="en-GB" sz="2400" b="1" dirty="0">
                <a:solidFill>
                  <a:schemeClr val="tx1">
                    <a:lumMod val="65000"/>
                    <a:lumOff val="35000"/>
                  </a:schemeClr>
                </a:solidFill>
                <a:latin typeface="Franklin Gothic Medium" panose="020B0603020102020204" pitchFamily="34" charset="0"/>
              </a:rPr>
              <a:t>DIPLOMA DE ENSINO SUPERIOR?</a:t>
            </a:r>
          </a:p>
        </p:txBody>
      </p:sp>
      <p:sp>
        <p:nvSpPr>
          <p:cNvPr id="6152" name="CaixaDeTexto 11"/>
          <p:cNvSpPr txBox="1">
            <a:spLocks noChangeArrowheads="1"/>
          </p:cNvSpPr>
          <p:nvPr/>
        </p:nvSpPr>
        <p:spPr bwMode="auto">
          <a:xfrm>
            <a:off x="6875463" y="6176963"/>
            <a:ext cx="1873250" cy="276225"/>
          </a:xfrm>
          <a:prstGeom prst="rect">
            <a:avLst/>
          </a:prstGeom>
          <a:noFill/>
          <a:ln w="9525">
            <a:noFill/>
            <a:miter lim="800000"/>
            <a:headEnd/>
            <a:tailEnd/>
          </a:ln>
        </p:spPr>
        <p:txBody>
          <a:bodyPr>
            <a:spAutoFit/>
          </a:bodyPr>
          <a:lstStyle/>
          <a:p>
            <a:pPr algn="r"/>
            <a:r>
              <a:rPr lang="pt-PT" altLang="en-US" sz="1200" i="1">
                <a:solidFill>
                  <a:srgbClr val="000000"/>
                </a:solidFill>
              </a:rPr>
              <a:t>Fonte: Eurostat (2014) </a:t>
            </a:r>
          </a:p>
        </p:txBody>
      </p:sp>
      <p:sp>
        <p:nvSpPr>
          <p:cNvPr id="13" name="Rounded Rectangular Callout 12"/>
          <p:cNvSpPr/>
          <p:nvPr/>
        </p:nvSpPr>
        <p:spPr>
          <a:xfrm>
            <a:off x="307975" y="3068638"/>
            <a:ext cx="3184525" cy="2089150"/>
          </a:xfrm>
          <a:prstGeom prst="wedgeRoundRectCallout">
            <a:avLst>
              <a:gd name="adj1" fmla="val -27138"/>
              <a:gd name="adj2" fmla="val 30769"/>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altLang="en-US" sz="2000" b="1" dirty="0">
                <a:solidFill>
                  <a:schemeClr val="tx1"/>
                </a:solidFill>
              </a:rPr>
              <a:t>A Educação constitui uma arma poderosa de combate ao desemprego, pobreza e exclusão social</a:t>
            </a:r>
            <a:endParaRPr lang="en-GB" sz="2000" dirty="0">
              <a:solidFill>
                <a:schemeClr val="tx1"/>
              </a:solidFill>
            </a:endParaRPr>
          </a:p>
        </p:txBody>
      </p:sp>
      <p:sp>
        <p:nvSpPr>
          <p:cNvPr id="14" name="TextBox 13"/>
          <p:cNvSpPr txBox="1"/>
          <p:nvPr/>
        </p:nvSpPr>
        <p:spPr>
          <a:xfrm>
            <a:off x="4859338" y="5672138"/>
            <a:ext cx="3095625" cy="277812"/>
          </a:xfrm>
          <a:prstGeom prst="rect">
            <a:avLst/>
          </a:prstGeom>
          <a:noFill/>
        </p:spPr>
        <p:txBody>
          <a:bodyPr>
            <a:spAutoFit/>
          </a:bodyPr>
          <a:lstStyle/>
          <a:p>
            <a:pPr algn="r">
              <a:defRPr/>
            </a:pPr>
            <a:r>
              <a:rPr lang="en-GB" sz="1200" b="1" dirty="0">
                <a:solidFill>
                  <a:schemeClr val="tx1">
                    <a:lumMod val="65000"/>
                    <a:lumOff val="35000"/>
                  </a:schemeClr>
                </a:solidFill>
                <a:latin typeface="Franklin Gothic Medium" panose="020B0603020102020204" pitchFamily="34" charset="0"/>
              </a:rPr>
              <a:t>(pessoas entre os 30 e os 34 anos de idade)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fagundesmartins\Desktop\Univ Europa 2016 2.jpg"/>
          <p:cNvPicPr>
            <a:picLocks noChangeAspect="1" noChangeArrowheads="1"/>
          </p:cNvPicPr>
          <p:nvPr/>
        </p:nvPicPr>
        <p:blipFill>
          <a:blip r:embed="rId3" cstate="print"/>
          <a:srcRect/>
          <a:stretch>
            <a:fillRect/>
          </a:stretch>
        </p:blipFill>
        <p:spPr bwMode="auto">
          <a:xfrm>
            <a:off x="0" y="-26988"/>
            <a:ext cx="9144000" cy="5308601"/>
          </a:xfrm>
          <a:prstGeom prst="rect">
            <a:avLst/>
          </a:prstGeom>
          <a:noFill/>
          <a:ln w="9525">
            <a:noFill/>
            <a:miter lim="800000"/>
            <a:headEnd/>
            <a:tailEnd/>
          </a:ln>
        </p:spPr>
      </p:pic>
      <p:pic>
        <p:nvPicPr>
          <p:cNvPr id="7171" name="Picture 4"/>
          <p:cNvPicPr>
            <a:picLocks noChangeAspect="1" noChangeArrowheads="1"/>
          </p:cNvPicPr>
          <p:nvPr/>
        </p:nvPicPr>
        <p:blipFill>
          <a:blip r:embed="rId4" cstate="print"/>
          <a:srcRect/>
          <a:stretch>
            <a:fillRect/>
          </a:stretch>
        </p:blipFill>
        <p:spPr bwMode="auto">
          <a:xfrm>
            <a:off x="684213" y="6289675"/>
            <a:ext cx="8064500" cy="452438"/>
          </a:xfrm>
          <a:prstGeom prst="rect">
            <a:avLst/>
          </a:prstGeom>
          <a:noFill/>
          <a:ln w="9525">
            <a:noFill/>
            <a:miter lim="800000"/>
            <a:headEnd/>
            <a:tailEnd/>
          </a:ln>
        </p:spPr>
      </p:pic>
      <p:grpSp>
        <p:nvGrpSpPr>
          <p:cNvPr id="7172" name="Group 5"/>
          <p:cNvGrpSpPr>
            <a:grpSpLocks/>
          </p:cNvGrpSpPr>
          <p:nvPr/>
        </p:nvGrpSpPr>
        <p:grpSpPr bwMode="auto">
          <a:xfrm>
            <a:off x="395288" y="5661025"/>
            <a:ext cx="2160587" cy="654050"/>
            <a:chOff x="-9434" y="0"/>
            <a:chExt cx="1871919" cy="501877"/>
          </a:xfrm>
        </p:grpSpPr>
        <p:pic>
          <p:nvPicPr>
            <p:cNvPr id="7180" name="Picture 6" descr="LOGO_EP"/>
            <p:cNvPicPr>
              <a:picLocks noChangeAspect="1"/>
            </p:cNvPicPr>
            <p:nvPr/>
          </p:nvPicPr>
          <p:blipFill>
            <a:blip r:embed="rId5" cstate="print"/>
            <a:srcRect/>
            <a:stretch>
              <a:fillRect/>
            </a:stretch>
          </p:blipFill>
          <p:spPr bwMode="auto">
            <a:xfrm>
              <a:off x="-9434" y="0"/>
              <a:ext cx="855023" cy="469076"/>
            </a:xfrm>
            <a:prstGeom prst="rect">
              <a:avLst/>
            </a:prstGeom>
            <a:noFill/>
            <a:ln w="9525">
              <a:noFill/>
              <a:miter lim="800000"/>
              <a:headEnd/>
              <a:tailEnd/>
            </a:ln>
          </p:spPr>
        </p:pic>
        <p:sp>
          <p:nvSpPr>
            <p:cNvPr id="7181" name="Text Box 2"/>
            <p:cNvSpPr txBox="1">
              <a:spLocks noChangeArrowheads="1"/>
            </p:cNvSpPr>
            <p:nvPr/>
          </p:nvSpPr>
          <p:spPr bwMode="auto">
            <a:xfrm>
              <a:off x="900584" y="169368"/>
              <a:ext cx="961901" cy="332509"/>
            </a:xfrm>
            <a:prstGeom prst="rect">
              <a:avLst/>
            </a:prstGeom>
            <a:noFill/>
            <a:ln w="9525">
              <a:noFill/>
              <a:miter lim="800000"/>
              <a:headEnd/>
              <a:tailEnd/>
            </a:ln>
          </p:spPr>
          <p:txBody>
            <a:bodyPr/>
            <a:lstStyle/>
            <a:p>
              <a:r>
                <a:rPr lang="pt-PT" altLang="en-US" sz="700">
                  <a:solidFill>
                    <a:srgbClr val="7F7F7F"/>
                  </a:solidFill>
                  <a:ea typeface="Calibri" pitchFamily="34" charset="0"/>
                  <a:cs typeface="Times New Roman" pitchFamily="18" charset="0"/>
                </a:rPr>
                <a:t>EURODEPUTADA</a:t>
              </a:r>
              <a:endParaRPr lang="en-GB" altLang="en-US" sz="1100">
                <a:ea typeface="Calibri" pitchFamily="34" charset="0"/>
                <a:cs typeface="Times New Roman" pitchFamily="18" charset="0"/>
              </a:endParaRPr>
            </a:p>
            <a:p>
              <a:r>
                <a:rPr lang="pt-PT" altLang="en-US" sz="800" b="1">
                  <a:solidFill>
                    <a:srgbClr val="7F7F7F"/>
                  </a:solidFill>
                  <a:ea typeface="Calibri" pitchFamily="34" charset="0"/>
                  <a:cs typeface="Times New Roman" pitchFamily="18" charset="0"/>
                </a:rPr>
                <a:t>SOFIA RIBEIRO</a:t>
              </a:r>
              <a:endParaRPr lang="en-GB" altLang="en-US" sz="1100">
                <a:ea typeface="Calibri" pitchFamily="34" charset="0"/>
                <a:cs typeface="Times New Roman" pitchFamily="18" charset="0"/>
              </a:endParaRPr>
            </a:p>
          </p:txBody>
        </p:sp>
      </p:grpSp>
      <p:graphicFrame>
        <p:nvGraphicFramePr>
          <p:cNvPr id="7173" name="Object 1"/>
          <p:cNvGraphicFramePr>
            <a:graphicFrameLocks/>
          </p:cNvGraphicFramePr>
          <p:nvPr/>
        </p:nvGraphicFramePr>
        <p:xfrm>
          <a:off x="5097463" y="2282825"/>
          <a:ext cx="3681412" cy="3141663"/>
        </p:xfrm>
        <a:graphic>
          <a:graphicData uri="http://schemas.openxmlformats.org/presentationml/2006/ole">
            <p:oleObj spid="_x0000_s7173" r:id="rId6" imgW="3682303" imgH="3145809" progId="Excel.Chart.8">
              <p:embed/>
            </p:oleObj>
          </a:graphicData>
        </a:graphic>
      </p:graphicFrame>
      <p:sp>
        <p:nvSpPr>
          <p:cNvPr id="7174" name="TextBox 10"/>
          <p:cNvSpPr txBox="1">
            <a:spLocks noChangeArrowheads="1"/>
          </p:cNvSpPr>
          <p:nvPr/>
        </p:nvSpPr>
        <p:spPr bwMode="auto">
          <a:xfrm>
            <a:off x="3024188" y="476250"/>
            <a:ext cx="6443662" cy="585788"/>
          </a:xfrm>
          <a:prstGeom prst="rect">
            <a:avLst/>
          </a:prstGeom>
          <a:noFill/>
          <a:ln w="9525">
            <a:noFill/>
            <a:miter lim="800000"/>
            <a:headEnd/>
            <a:tailEnd/>
          </a:ln>
        </p:spPr>
        <p:txBody>
          <a:bodyPr>
            <a:spAutoFit/>
          </a:bodyPr>
          <a:lstStyle/>
          <a:p>
            <a:r>
              <a:rPr lang="en-GB" altLang="en-US" sz="3200" b="1">
                <a:latin typeface="Aharoni" pitchFamily="2" charset="-79"/>
                <a:cs typeface="Aharoni" pitchFamily="2" charset="-79"/>
              </a:rPr>
              <a:t>Desemprego JOVEM na União  </a:t>
            </a:r>
          </a:p>
        </p:txBody>
      </p:sp>
      <p:sp>
        <p:nvSpPr>
          <p:cNvPr id="12" name="TextBox 11"/>
          <p:cNvSpPr txBox="1"/>
          <p:nvPr/>
        </p:nvSpPr>
        <p:spPr>
          <a:xfrm>
            <a:off x="1908175" y="1412875"/>
            <a:ext cx="7056438" cy="400050"/>
          </a:xfrm>
          <a:prstGeom prst="rect">
            <a:avLst/>
          </a:prstGeom>
          <a:noFill/>
        </p:spPr>
        <p:txBody>
          <a:bodyPr>
            <a:spAutoFit/>
          </a:bodyPr>
          <a:lstStyle/>
          <a:p>
            <a:pPr algn="r">
              <a:defRPr/>
            </a:pPr>
            <a:r>
              <a:rPr lang="en-GB" sz="2000" b="1" dirty="0">
                <a:solidFill>
                  <a:schemeClr val="tx1">
                    <a:lumMod val="65000"/>
                    <a:lumOff val="35000"/>
                  </a:schemeClr>
                </a:solidFill>
                <a:latin typeface="Franklin Gothic Medium" panose="020B0603020102020204" pitchFamily="34" charset="0"/>
              </a:rPr>
              <a:t>EMPREGABILIDADE </a:t>
            </a:r>
            <a:r>
              <a:rPr lang="en-GB" sz="2000" b="1" dirty="0">
                <a:solidFill>
                  <a:schemeClr val="tx1">
                    <a:lumMod val="65000"/>
                    <a:lumOff val="35000"/>
                  </a:schemeClr>
                </a:solidFill>
                <a:latin typeface="Franklin Gothic Medium" panose="020B0603020102020204" pitchFamily="34" charset="0"/>
              </a:rPr>
              <a:t>DOS DIPLOMADOS</a:t>
            </a:r>
            <a:r>
              <a:rPr lang="en-GB" sz="2000" b="1" dirty="0">
                <a:solidFill>
                  <a:schemeClr val="tx1">
                    <a:lumMod val="65000"/>
                    <a:lumOff val="35000"/>
                  </a:schemeClr>
                </a:solidFill>
                <a:latin typeface="Franklin Gothic Medium" panose="020B0603020102020204" pitchFamily="34" charset="0"/>
              </a:rPr>
              <a:t>?</a:t>
            </a:r>
          </a:p>
        </p:txBody>
      </p:sp>
      <p:sp>
        <p:nvSpPr>
          <p:cNvPr id="7176" name="CaixaDeTexto 11"/>
          <p:cNvSpPr txBox="1">
            <a:spLocks noChangeArrowheads="1"/>
          </p:cNvSpPr>
          <p:nvPr/>
        </p:nvSpPr>
        <p:spPr bwMode="auto">
          <a:xfrm>
            <a:off x="6875463" y="6176963"/>
            <a:ext cx="1873250" cy="276225"/>
          </a:xfrm>
          <a:prstGeom prst="rect">
            <a:avLst/>
          </a:prstGeom>
          <a:noFill/>
          <a:ln w="9525">
            <a:noFill/>
            <a:miter lim="800000"/>
            <a:headEnd/>
            <a:tailEnd/>
          </a:ln>
        </p:spPr>
        <p:txBody>
          <a:bodyPr>
            <a:spAutoFit/>
          </a:bodyPr>
          <a:lstStyle/>
          <a:p>
            <a:pPr algn="r"/>
            <a:r>
              <a:rPr lang="pt-PT" altLang="en-US" sz="1200" i="1">
                <a:solidFill>
                  <a:srgbClr val="000000"/>
                </a:solidFill>
              </a:rPr>
              <a:t>Fonte: Eurostat (2014) </a:t>
            </a:r>
          </a:p>
        </p:txBody>
      </p:sp>
      <p:sp>
        <p:nvSpPr>
          <p:cNvPr id="13" name="Rounded Rectangular Callout 12"/>
          <p:cNvSpPr/>
          <p:nvPr/>
        </p:nvSpPr>
        <p:spPr>
          <a:xfrm>
            <a:off x="539750" y="2997200"/>
            <a:ext cx="3960813" cy="1079500"/>
          </a:xfrm>
          <a:prstGeom prst="wedgeRoundRectCallout">
            <a:avLst>
              <a:gd name="adj1" fmla="val -27138"/>
              <a:gd name="adj2" fmla="val 30769"/>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b="1" dirty="0">
              <a:solidFill>
                <a:schemeClr val="tx1"/>
              </a:solidFill>
            </a:endParaRPr>
          </a:p>
          <a:p>
            <a:pPr algn="ctr">
              <a:defRPr/>
            </a:pPr>
            <a:r>
              <a:rPr lang="pt-BR" sz="2000" b="1" dirty="0">
                <a:solidFill>
                  <a:schemeClr val="tx1"/>
                </a:solidFill>
              </a:rPr>
              <a:t>Pessoas com Curso Superior têm mais facilidade no acesso ao mercado de trabalho</a:t>
            </a:r>
          </a:p>
          <a:p>
            <a:pPr algn="ctr">
              <a:defRPr/>
            </a:pPr>
            <a:endParaRPr lang="pt-BR" sz="2000" dirty="0">
              <a:solidFill>
                <a:schemeClr val="tx1"/>
              </a:solidFill>
            </a:endParaRPr>
          </a:p>
        </p:txBody>
      </p:sp>
      <p:sp>
        <p:nvSpPr>
          <p:cNvPr id="14" name="Rounded Rectangular Callout 13"/>
          <p:cNvSpPr/>
          <p:nvPr/>
        </p:nvSpPr>
        <p:spPr>
          <a:xfrm>
            <a:off x="539750" y="4202113"/>
            <a:ext cx="3997325" cy="1079500"/>
          </a:xfrm>
          <a:prstGeom prst="wedgeRoundRectCallout">
            <a:avLst>
              <a:gd name="adj1" fmla="val -27138"/>
              <a:gd name="adj2" fmla="val 30769"/>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solidFill>
                <a:schemeClr val="tx1"/>
              </a:solidFill>
            </a:endParaRPr>
          </a:p>
          <a:p>
            <a:pPr algn="ctr">
              <a:defRPr/>
            </a:pPr>
            <a:r>
              <a:rPr lang="pt-BR" sz="2000" b="1" dirty="0">
                <a:solidFill>
                  <a:schemeClr val="tx1"/>
                </a:solidFill>
              </a:rPr>
              <a:t>Curso Superior dá mais 1,7 milhões de euros do que 9º ano</a:t>
            </a:r>
          </a:p>
          <a:p>
            <a:pPr algn="ctr">
              <a:defRPr/>
            </a:pPr>
            <a:endParaRPr lang="en-GB" sz="2000" dirty="0">
              <a:solidFill>
                <a:schemeClr val="tx1"/>
              </a:solidFill>
            </a:endParaRPr>
          </a:p>
        </p:txBody>
      </p:sp>
      <p:sp>
        <p:nvSpPr>
          <p:cNvPr id="15" name="TextBox 14"/>
          <p:cNvSpPr txBox="1"/>
          <p:nvPr/>
        </p:nvSpPr>
        <p:spPr>
          <a:xfrm>
            <a:off x="5005388" y="5281613"/>
            <a:ext cx="3670300" cy="522287"/>
          </a:xfrm>
          <a:prstGeom prst="rect">
            <a:avLst/>
          </a:prstGeom>
          <a:noFill/>
        </p:spPr>
        <p:txBody>
          <a:bodyPr>
            <a:spAutoFit/>
          </a:bodyPr>
          <a:lstStyle/>
          <a:p>
            <a:pPr algn="ctr">
              <a:defRPr/>
            </a:pPr>
            <a:r>
              <a:rPr lang="en-GB" sz="1400" b="1" dirty="0">
                <a:solidFill>
                  <a:schemeClr val="tx1">
                    <a:lumMod val="65000"/>
                    <a:lumOff val="35000"/>
                  </a:schemeClr>
                </a:solidFill>
                <a:latin typeface="Franklin Gothic Medium" panose="020B0603020102020204" pitchFamily="34" charset="0"/>
              </a:rPr>
              <a:t>(inclui licenciados, mestres</a:t>
            </a:r>
            <a:r>
              <a:rPr lang="en-GB" sz="1400" b="1" dirty="0">
                <a:solidFill>
                  <a:schemeClr val="tx1">
                    <a:lumMod val="65000"/>
                    <a:lumOff val="35000"/>
                  </a:schemeClr>
                </a:solidFill>
                <a:latin typeface="Franklin Gothic Medium" panose="020B0603020102020204" pitchFamily="34" charset="0"/>
              </a:rPr>
              <a:t> </a:t>
            </a:r>
            <a:r>
              <a:rPr lang="en-GB" sz="1400" b="1" dirty="0">
                <a:solidFill>
                  <a:schemeClr val="tx1">
                    <a:lumMod val="65000"/>
                    <a:lumOff val="35000"/>
                  </a:schemeClr>
                </a:solidFill>
                <a:latin typeface="Franklin Gothic Medium" panose="020B0603020102020204" pitchFamily="34" charset="0"/>
              </a:rPr>
              <a:t>e doutorados dos 20 aos 34 anos de idade)</a:t>
            </a:r>
            <a:endParaRPr lang="en-GB" sz="1400" b="1" dirty="0">
              <a:solidFill>
                <a:schemeClr val="tx1">
                  <a:lumMod val="65000"/>
                  <a:lumOff val="35000"/>
                </a:schemeClr>
              </a:solidFill>
              <a:latin typeface="Franklin Gothic Medium" panose="020B06030201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fagundesmartins\Desktop\Univ Europa 2016 2.jpg"/>
          <p:cNvPicPr>
            <a:picLocks noChangeAspect="1" noChangeArrowheads="1"/>
          </p:cNvPicPr>
          <p:nvPr/>
        </p:nvPicPr>
        <p:blipFill>
          <a:blip r:embed="rId2" cstate="print"/>
          <a:srcRect/>
          <a:stretch>
            <a:fillRect/>
          </a:stretch>
        </p:blipFill>
        <p:spPr bwMode="auto">
          <a:xfrm>
            <a:off x="0" y="-26988"/>
            <a:ext cx="9144000" cy="5308601"/>
          </a:xfrm>
          <a:prstGeom prst="rect">
            <a:avLst/>
          </a:prstGeom>
          <a:noFill/>
          <a:ln w="9525">
            <a:noFill/>
            <a:miter lim="800000"/>
            <a:headEnd/>
            <a:tailEnd/>
          </a:ln>
        </p:spPr>
      </p:pic>
      <p:pic>
        <p:nvPicPr>
          <p:cNvPr id="8195" name="Picture 4"/>
          <p:cNvPicPr>
            <a:picLocks noChangeAspect="1" noChangeArrowheads="1"/>
          </p:cNvPicPr>
          <p:nvPr/>
        </p:nvPicPr>
        <p:blipFill>
          <a:blip r:embed="rId3" cstate="print"/>
          <a:srcRect/>
          <a:stretch>
            <a:fillRect/>
          </a:stretch>
        </p:blipFill>
        <p:spPr bwMode="auto">
          <a:xfrm>
            <a:off x="684213" y="6289675"/>
            <a:ext cx="8064500" cy="452438"/>
          </a:xfrm>
          <a:prstGeom prst="rect">
            <a:avLst/>
          </a:prstGeom>
          <a:noFill/>
          <a:ln w="9525">
            <a:noFill/>
            <a:miter lim="800000"/>
            <a:headEnd/>
            <a:tailEnd/>
          </a:ln>
        </p:spPr>
      </p:pic>
      <p:grpSp>
        <p:nvGrpSpPr>
          <p:cNvPr id="8196" name="Group 5"/>
          <p:cNvGrpSpPr>
            <a:grpSpLocks/>
          </p:cNvGrpSpPr>
          <p:nvPr/>
        </p:nvGrpSpPr>
        <p:grpSpPr bwMode="auto">
          <a:xfrm>
            <a:off x="395288" y="5661025"/>
            <a:ext cx="2160587" cy="654050"/>
            <a:chOff x="-9434" y="0"/>
            <a:chExt cx="1871919" cy="501877"/>
          </a:xfrm>
        </p:grpSpPr>
        <p:pic>
          <p:nvPicPr>
            <p:cNvPr id="8202" name="Picture 6" descr="LOGO_EP"/>
            <p:cNvPicPr>
              <a:picLocks noChangeAspect="1"/>
            </p:cNvPicPr>
            <p:nvPr/>
          </p:nvPicPr>
          <p:blipFill>
            <a:blip r:embed="rId4" cstate="print"/>
            <a:srcRect/>
            <a:stretch>
              <a:fillRect/>
            </a:stretch>
          </p:blipFill>
          <p:spPr bwMode="auto">
            <a:xfrm>
              <a:off x="-9434" y="0"/>
              <a:ext cx="855023" cy="469076"/>
            </a:xfrm>
            <a:prstGeom prst="rect">
              <a:avLst/>
            </a:prstGeom>
            <a:noFill/>
            <a:ln w="9525">
              <a:noFill/>
              <a:miter lim="800000"/>
              <a:headEnd/>
              <a:tailEnd/>
            </a:ln>
          </p:spPr>
        </p:pic>
        <p:sp>
          <p:nvSpPr>
            <p:cNvPr id="8203" name="Text Box 2"/>
            <p:cNvSpPr txBox="1">
              <a:spLocks noChangeArrowheads="1"/>
            </p:cNvSpPr>
            <p:nvPr/>
          </p:nvSpPr>
          <p:spPr bwMode="auto">
            <a:xfrm>
              <a:off x="900584" y="169368"/>
              <a:ext cx="961901" cy="332509"/>
            </a:xfrm>
            <a:prstGeom prst="rect">
              <a:avLst/>
            </a:prstGeom>
            <a:noFill/>
            <a:ln w="9525">
              <a:noFill/>
              <a:miter lim="800000"/>
              <a:headEnd/>
              <a:tailEnd/>
            </a:ln>
          </p:spPr>
          <p:txBody>
            <a:bodyPr/>
            <a:lstStyle/>
            <a:p>
              <a:r>
                <a:rPr lang="pt-PT" altLang="en-US" sz="700">
                  <a:solidFill>
                    <a:srgbClr val="7F7F7F"/>
                  </a:solidFill>
                  <a:ea typeface="Calibri" pitchFamily="34" charset="0"/>
                  <a:cs typeface="Times New Roman" pitchFamily="18" charset="0"/>
                </a:rPr>
                <a:t>EURODEPUTADA</a:t>
              </a:r>
              <a:endParaRPr lang="en-GB" altLang="en-US" sz="1100">
                <a:ea typeface="Calibri" pitchFamily="34" charset="0"/>
                <a:cs typeface="Times New Roman" pitchFamily="18" charset="0"/>
              </a:endParaRPr>
            </a:p>
            <a:p>
              <a:r>
                <a:rPr lang="pt-PT" altLang="en-US" sz="800" b="1">
                  <a:solidFill>
                    <a:srgbClr val="7F7F7F"/>
                  </a:solidFill>
                  <a:ea typeface="Calibri" pitchFamily="34" charset="0"/>
                  <a:cs typeface="Times New Roman" pitchFamily="18" charset="0"/>
                </a:rPr>
                <a:t>SOFIA RIBEIRO</a:t>
              </a:r>
              <a:endParaRPr lang="en-GB" altLang="en-US" sz="1100">
                <a:ea typeface="Calibri" pitchFamily="34" charset="0"/>
                <a:cs typeface="Times New Roman" pitchFamily="18" charset="0"/>
              </a:endParaRPr>
            </a:p>
          </p:txBody>
        </p:sp>
      </p:grpSp>
      <p:sp>
        <p:nvSpPr>
          <p:cNvPr id="8197" name="TextBox 10"/>
          <p:cNvSpPr txBox="1">
            <a:spLocks noChangeArrowheads="1"/>
          </p:cNvSpPr>
          <p:nvPr/>
        </p:nvSpPr>
        <p:spPr bwMode="auto">
          <a:xfrm>
            <a:off x="3024188" y="476250"/>
            <a:ext cx="6443662" cy="585788"/>
          </a:xfrm>
          <a:prstGeom prst="rect">
            <a:avLst/>
          </a:prstGeom>
          <a:noFill/>
          <a:ln w="9525">
            <a:noFill/>
            <a:miter lim="800000"/>
            <a:headEnd/>
            <a:tailEnd/>
          </a:ln>
        </p:spPr>
        <p:txBody>
          <a:bodyPr>
            <a:spAutoFit/>
          </a:bodyPr>
          <a:lstStyle/>
          <a:p>
            <a:r>
              <a:rPr lang="en-GB" altLang="en-US" sz="3200" b="1">
                <a:latin typeface="Aharoni" pitchFamily="2" charset="-79"/>
                <a:cs typeface="Aharoni" pitchFamily="2" charset="-79"/>
              </a:rPr>
              <a:t>Desemprego JOVEM na União  </a:t>
            </a:r>
          </a:p>
        </p:txBody>
      </p:sp>
      <p:sp>
        <p:nvSpPr>
          <p:cNvPr id="12" name="TextBox 11"/>
          <p:cNvSpPr txBox="1"/>
          <p:nvPr/>
        </p:nvSpPr>
        <p:spPr>
          <a:xfrm>
            <a:off x="1908175" y="1412875"/>
            <a:ext cx="7056438" cy="400050"/>
          </a:xfrm>
          <a:prstGeom prst="rect">
            <a:avLst/>
          </a:prstGeom>
          <a:noFill/>
        </p:spPr>
        <p:txBody>
          <a:bodyPr>
            <a:spAutoFit/>
          </a:bodyPr>
          <a:lstStyle/>
          <a:p>
            <a:pPr algn="r">
              <a:defRPr/>
            </a:pPr>
            <a:r>
              <a:rPr lang="en-GB" sz="2000" b="1" dirty="0">
                <a:solidFill>
                  <a:schemeClr val="tx1">
                    <a:lumMod val="65000"/>
                    <a:lumOff val="35000"/>
                  </a:schemeClr>
                </a:solidFill>
                <a:latin typeface="Franklin Gothic Medium" panose="020B0603020102020204" pitchFamily="34" charset="0"/>
              </a:rPr>
              <a:t>JOVENS “NEM, NEM” (NEET)?</a:t>
            </a:r>
          </a:p>
        </p:txBody>
      </p:sp>
      <p:sp>
        <p:nvSpPr>
          <p:cNvPr id="8199" name="CaixaDeTexto 11"/>
          <p:cNvSpPr txBox="1">
            <a:spLocks noChangeArrowheads="1"/>
          </p:cNvSpPr>
          <p:nvPr/>
        </p:nvSpPr>
        <p:spPr bwMode="auto">
          <a:xfrm>
            <a:off x="6804025" y="6176963"/>
            <a:ext cx="1871663" cy="276225"/>
          </a:xfrm>
          <a:prstGeom prst="rect">
            <a:avLst/>
          </a:prstGeom>
          <a:noFill/>
          <a:ln w="9525">
            <a:noFill/>
            <a:miter lim="800000"/>
            <a:headEnd/>
            <a:tailEnd/>
          </a:ln>
        </p:spPr>
        <p:txBody>
          <a:bodyPr>
            <a:spAutoFit/>
          </a:bodyPr>
          <a:lstStyle/>
          <a:p>
            <a:pPr algn="r"/>
            <a:r>
              <a:rPr lang="pt-PT" altLang="en-US" sz="1200" i="1">
                <a:solidFill>
                  <a:srgbClr val="000000"/>
                </a:solidFill>
              </a:rPr>
              <a:t>Fonte: Eurostat </a:t>
            </a:r>
          </a:p>
        </p:txBody>
      </p:sp>
      <p:sp>
        <p:nvSpPr>
          <p:cNvPr id="13" name="Rounded Rectangular Callout 12"/>
          <p:cNvSpPr/>
          <p:nvPr/>
        </p:nvSpPr>
        <p:spPr>
          <a:xfrm>
            <a:off x="1547813" y="2924175"/>
            <a:ext cx="6119812" cy="1081088"/>
          </a:xfrm>
          <a:prstGeom prst="wedgeRoundRectCallout">
            <a:avLst>
              <a:gd name="adj1" fmla="val -27138"/>
              <a:gd name="adj2" fmla="val 30769"/>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b="1" dirty="0">
              <a:solidFill>
                <a:schemeClr val="tx1"/>
              </a:solidFill>
            </a:endParaRPr>
          </a:p>
          <a:p>
            <a:pPr algn="ctr">
              <a:defRPr/>
            </a:pPr>
            <a:r>
              <a:rPr lang="pt-BR" sz="2000" b="1" dirty="0">
                <a:solidFill>
                  <a:schemeClr val="tx1"/>
                </a:solidFill>
              </a:rPr>
              <a:t>Jovens que não têm emprego, não estão a estudar ou não participam em ações de formação</a:t>
            </a:r>
          </a:p>
          <a:p>
            <a:pPr algn="ctr">
              <a:defRPr/>
            </a:pPr>
            <a:endParaRPr lang="pt-BR" sz="2000" dirty="0">
              <a:solidFill>
                <a:schemeClr val="tx1"/>
              </a:solidFill>
            </a:endParaRPr>
          </a:p>
        </p:txBody>
      </p:sp>
      <p:sp>
        <p:nvSpPr>
          <p:cNvPr id="14" name="Rounded Rectangular Callout 13"/>
          <p:cNvSpPr/>
          <p:nvPr/>
        </p:nvSpPr>
        <p:spPr>
          <a:xfrm>
            <a:off x="1619250" y="3860800"/>
            <a:ext cx="6121400" cy="1081088"/>
          </a:xfrm>
          <a:prstGeom prst="wedgeRoundRectCallout">
            <a:avLst>
              <a:gd name="adj1" fmla="val -27138"/>
              <a:gd name="adj2" fmla="val 30769"/>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solidFill>
                <a:schemeClr val="tx1"/>
              </a:solidFill>
            </a:endParaRPr>
          </a:p>
          <a:p>
            <a:pPr marL="342900" indent="-342900">
              <a:lnSpc>
                <a:spcPct val="200000"/>
              </a:lnSpc>
              <a:buClr>
                <a:srgbClr val="FFC000"/>
              </a:buClr>
              <a:buFont typeface="Wingdings" panose="05000000000000000000" pitchFamily="2" charset="2"/>
              <a:buChar char="ü"/>
              <a:defRPr/>
            </a:pPr>
            <a:r>
              <a:rPr lang="pt-BR" sz="2000" b="1" dirty="0">
                <a:solidFill>
                  <a:schemeClr val="tx1"/>
                </a:solidFill>
              </a:rPr>
              <a:t>Portugal: </a:t>
            </a:r>
            <a:r>
              <a:rPr lang="pt-BR" sz="2000" b="1" dirty="0">
                <a:solidFill>
                  <a:srgbClr val="FFC000"/>
                </a:solidFill>
              </a:rPr>
              <a:t>200 mil</a:t>
            </a:r>
            <a:r>
              <a:rPr lang="pt-BR" sz="2000" b="1" dirty="0">
                <a:solidFill>
                  <a:schemeClr val="tx1"/>
                </a:solidFill>
              </a:rPr>
              <a:t> jovens NEET </a:t>
            </a:r>
          </a:p>
          <a:p>
            <a:pPr marL="342900" indent="-342900">
              <a:lnSpc>
                <a:spcPct val="200000"/>
              </a:lnSpc>
              <a:buClr>
                <a:srgbClr val="FFC000"/>
              </a:buClr>
              <a:buFont typeface="Wingdings" panose="05000000000000000000" pitchFamily="2" charset="2"/>
              <a:buChar char="ü"/>
              <a:defRPr/>
            </a:pPr>
            <a:r>
              <a:rPr lang="pt-BR" sz="2000" b="1" dirty="0">
                <a:solidFill>
                  <a:schemeClr val="tx1"/>
                </a:solidFill>
              </a:rPr>
              <a:t>União Europeia: </a:t>
            </a:r>
            <a:r>
              <a:rPr lang="pt-BR" sz="2000" b="1" dirty="0">
                <a:solidFill>
                  <a:srgbClr val="FFC000"/>
                </a:solidFill>
              </a:rPr>
              <a:t>7,5 milhões </a:t>
            </a:r>
            <a:r>
              <a:rPr lang="pt-BR" sz="2000" b="1" dirty="0">
                <a:solidFill>
                  <a:schemeClr val="tx1"/>
                </a:solidFill>
              </a:rPr>
              <a:t>de jovens NEET </a:t>
            </a:r>
            <a:endParaRPr lang="en-GB" sz="2000"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250825" y="981075"/>
            <a:ext cx="8642350" cy="3103563"/>
          </a:xfrm>
          <a:prstGeom prst="wedgeRoundRectCallout">
            <a:avLst>
              <a:gd name="adj1" fmla="val 27431"/>
              <a:gd name="adj2" fmla="val -35267"/>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7200" dirty="0">
                <a:solidFill>
                  <a:schemeClr val="tx1"/>
                </a:solidFill>
                <a:latin typeface="Aharoni" panose="02010803020104030203" pitchFamily="2" charset="-79"/>
                <a:cs typeface="Aharoni" panose="02010803020104030203" pitchFamily="2" charset="-79"/>
              </a:rPr>
              <a:t>  </a:t>
            </a:r>
            <a:r>
              <a:rPr lang="pt-PT" sz="7200"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RESPOSTA </a:t>
            </a:r>
          </a:p>
          <a:p>
            <a:pPr>
              <a:defRPr/>
            </a:pPr>
            <a:r>
              <a:rPr lang="pt-PT" sz="7200"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EUROPEIA </a:t>
            </a:r>
            <a:endParaRPr lang="en-GB" sz="7200"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grpSp>
        <p:nvGrpSpPr>
          <p:cNvPr id="9219" name="Group 16"/>
          <p:cNvGrpSpPr>
            <a:grpSpLocks/>
          </p:cNvGrpSpPr>
          <p:nvPr/>
        </p:nvGrpSpPr>
        <p:grpSpPr bwMode="auto">
          <a:xfrm>
            <a:off x="395288" y="5661025"/>
            <a:ext cx="2160587" cy="654050"/>
            <a:chOff x="-9434" y="0"/>
            <a:chExt cx="1871919" cy="501877"/>
          </a:xfrm>
        </p:grpSpPr>
        <p:pic>
          <p:nvPicPr>
            <p:cNvPr id="9221" name="Picture 17" descr="LOGO_EP"/>
            <p:cNvPicPr>
              <a:picLocks noChangeAspect="1"/>
            </p:cNvPicPr>
            <p:nvPr/>
          </p:nvPicPr>
          <p:blipFill>
            <a:blip r:embed="rId3" cstate="print"/>
            <a:srcRect/>
            <a:stretch>
              <a:fillRect/>
            </a:stretch>
          </p:blipFill>
          <p:spPr bwMode="auto">
            <a:xfrm>
              <a:off x="-9434" y="0"/>
              <a:ext cx="855023" cy="469076"/>
            </a:xfrm>
            <a:prstGeom prst="rect">
              <a:avLst/>
            </a:prstGeom>
            <a:noFill/>
            <a:ln w="9525">
              <a:noFill/>
              <a:miter lim="800000"/>
              <a:headEnd/>
              <a:tailEnd/>
            </a:ln>
          </p:spPr>
        </p:pic>
        <p:sp>
          <p:nvSpPr>
            <p:cNvPr id="9222" name="Text Box 2"/>
            <p:cNvSpPr txBox="1">
              <a:spLocks noChangeArrowheads="1"/>
            </p:cNvSpPr>
            <p:nvPr/>
          </p:nvSpPr>
          <p:spPr bwMode="auto">
            <a:xfrm>
              <a:off x="900584" y="169368"/>
              <a:ext cx="961901" cy="332509"/>
            </a:xfrm>
            <a:prstGeom prst="rect">
              <a:avLst/>
            </a:prstGeom>
            <a:noFill/>
            <a:ln w="9525">
              <a:noFill/>
              <a:miter lim="800000"/>
              <a:headEnd/>
              <a:tailEnd/>
            </a:ln>
          </p:spPr>
          <p:txBody>
            <a:bodyPr/>
            <a:lstStyle/>
            <a:p>
              <a:r>
                <a:rPr lang="pt-PT" altLang="en-US" sz="700">
                  <a:solidFill>
                    <a:srgbClr val="7F7F7F"/>
                  </a:solidFill>
                  <a:ea typeface="Calibri" pitchFamily="34" charset="0"/>
                  <a:cs typeface="Times New Roman" pitchFamily="18" charset="0"/>
                </a:rPr>
                <a:t>EURODEPUTADA</a:t>
              </a:r>
              <a:endParaRPr lang="en-GB" altLang="en-US" sz="1100">
                <a:ea typeface="Calibri" pitchFamily="34" charset="0"/>
                <a:cs typeface="Times New Roman" pitchFamily="18" charset="0"/>
              </a:endParaRPr>
            </a:p>
            <a:p>
              <a:r>
                <a:rPr lang="pt-PT" altLang="en-US" sz="800" b="1">
                  <a:solidFill>
                    <a:srgbClr val="7F7F7F"/>
                  </a:solidFill>
                  <a:ea typeface="Calibri" pitchFamily="34" charset="0"/>
                  <a:cs typeface="Times New Roman" pitchFamily="18" charset="0"/>
                </a:rPr>
                <a:t>SOFIA RIBEIRO</a:t>
              </a:r>
              <a:endParaRPr lang="en-GB" altLang="en-US" sz="1100">
                <a:ea typeface="Calibri" pitchFamily="34" charset="0"/>
                <a:cs typeface="Times New Roman" pitchFamily="18" charset="0"/>
              </a:endParaRPr>
            </a:p>
          </p:txBody>
        </p:sp>
      </p:grpSp>
      <p:sp>
        <p:nvSpPr>
          <p:cNvPr id="4" name="TextBox 3"/>
          <p:cNvSpPr txBox="1"/>
          <p:nvPr/>
        </p:nvSpPr>
        <p:spPr>
          <a:xfrm rot="752843">
            <a:off x="4832350" y="-3765550"/>
            <a:ext cx="1943100" cy="11080750"/>
          </a:xfrm>
          <a:prstGeom prst="rect">
            <a:avLst/>
          </a:prstGeom>
          <a:noFill/>
        </p:spPr>
        <p:txBody>
          <a:bodyPr>
            <a:spAutoFit/>
          </a:bodyPr>
          <a:lstStyle/>
          <a:p>
            <a:pPr>
              <a:defRPr/>
            </a:pPr>
            <a:r>
              <a:rPr lang="pt-PT" sz="714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endParaRPr lang="en-GB" sz="7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cfagundesmartins\Desktop\Univ Europa 2016 2.jpg"/>
          <p:cNvPicPr>
            <a:picLocks noChangeAspect="1" noChangeArrowheads="1"/>
          </p:cNvPicPr>
          <p:nvPr/>
        </p:nvPicPr>
        <p:blipFill>
          <a:blip r:embed="rId2" cstate="print"/>
          <a:srcRect/>
          <a:stretch>
            <a:fillRect/>
          </a:stretch>
        </p:blipFill>
        <p:spPr bwMode="auto">
          <a:xfrm>
            <a:off x="0" y="-26988"/>
            <a:ext cx="9144000" cy="5308601"/>
          </a:xfrm>
          <a:prstGeom prst="rect">
            <a:avLst/>
          </a:prstGeom>
          <a:noFill/>
          <a:ln w="9525">
            <a:noFill/>
            <a:miter lim="800000"/>
            <a:headEnd/>
            <a:tailEnd/>
          </a:ln>
        </p:spPr>
      </p:pic>
      <p:pic>
        <p:nvPicPr>
          <p:cNvPr id="10243" name="Picture 4"/>
          <p:cNvPicPr>
            <a:picLocks noChangeAspect="1" noChangeArrowheads="1"/>
          </p:cNvPicPr>
          <p:nvPr/>
        </p:nvPicPr>
        <p:blipFill>
          <a:blip r:embed="rId3" cstate="print"/>
          <a:srcRect/>
          <a:stretch>
            <a:fillRect/>
          </a:stretch>
        </p:blipFill>
        <p:spPr bwMode="auto">
          <a:xfrm>
            <a:off x="684213" y="6289675"/>
            <a:ext cx="8064500" cy="452438"/>
          </a:xfrm>
          <a:prstGeom prst="rect">
            <a:avLst/>
          </a:prstGeom>
          <a:noFill/>
          <a:ln w="9525">
            <a:noFill/>
            <a:miter lim="800000"/>
            <a:headEnd/>
            <a:tailEnd/>
          </a:ln>
        </p:spPr>
      </p:pic>
      <p:grpSp>
        <p:nvGrpSpPr>
          <p:cNvPr id="10244" name="Group 5"/>
          <p:cNvGrpSpPr>
            <a:grpSpLocks/>
          </p:cNvGrpSpPr>
          <p:nvPr/>
        </p:nvGrpSpPr>
        <p:grpSpPr bwMode="auto">
          <a:xfrm>
            <a:off x="395288" y="5661025"/>
            <a:ext cx="2160587" cy="654050"/>
            <a:chOff x="-9434" y="0"/>
            <a:chExt cx="1871919" cy="501877"/>
          </a:xfrm>
        </p:grpSpPr>
        <p:pic>
          <p:nvPicPr>
            <p:cNvPr id="10248" name="Picture 6" descr="LOGO_EP"/>
            <p:cNvPicPr>
              <a:picLocks noChangeAspect="1"/>
            </p:cNvPicPr>
            <p:nvPr/>
          </p:nvPicPr>
          <p:blipFill>
            <a:blip r:embed="rId4" cstate="print"/>
            <a:srcRect/>
            <a:stretch>
              <a:fillRect/>
            </a:stretch>
          </p:blipFill>
          <p:spPr bwMode="auto">
            <a:xfrm>
              <a:off x="-9434" y="0"/>
              <a:ext cx="855023" cy="469076"/>
            </a:xfrm>
            <a:prstGeom prst="rect">
              <a:avLst/>
            </a:prstGeom>
            <a:noFill/>
            <a:ln w="9525">
              <a:noFill/>
              <a:miter lim="800000"/>
              <a:headEnd/>
              <a:tailEnd/>
            </a:ln>
          </p:spPr>
        </p:pic>
        <p:sp>
          <p:nvSpPr>
            <p:cNvPr id="10249" name="Text Box 2"/>
            <p:cNvSpPr txBox="1">
              <a:spLocks noChangeArrowheads="1"/>
            </p:cNvSpPr>
            <p:nvPr/>
          </p:nvSpPr>
          <p:spPr bwMode="auto">
            <a:xfrm>
              <a:off x="900584" y="169368"/>
              <a:ext cx="961901" cy="332509"/>
            </a:xfrm>
            <a:prstGeom prst="rect">
              <a:avLst/>
            </a:prstGeom>
            <a:noFill/>
            <a:ln w="9525">
              <a:noFill/>
              <a:miter lim="800000"/>
              <a:headEnd/>
              <a:tailEnd/>
            </a:ln>
          </p:spPr>
          <p:txBody>
            <a:bodyPr/>
            <a:lstStyle/>
            <a:p>
              <a:r>
                <a:rPr lang="pt-PT" altLang="en-US" sz="700">
                  <a:solidFill>
                    <a:srgbClr val="7F7F7F"/>
                  </a:solidFill>
                  <a:ea typeface="Calibri" pitchFamily="34" charset="0"/>
                  <a:cs typeface="Times New Roman" pitchFamily="18" charset="0"/>
                </a:rPr>
                <a:t>EURODEPUTADA</a:t>
              </a:r>
              <a:endParaRPr lang="en-GB" altLang="en-US" sz="1100">
                <a:ea typeface="Calibri" pitchFamily="34" charset="0"/>
                <a:cs typeface="Times New Roman" pitchFamily="18" charset="0"/>
              </a:endParaRPr>
            </a:p>
            <a:p>
              <a:r>
                <a:rPr lang="pt-PT" altLang="en-US" sz="800" b="1">
                  <a:solidFill>
                    <a:srgbClr val="7F7F7F"/>
                  </a:solidFill>
                  <a:ea typeface="Calibri" pitchFamily="34" charset="0"/>
                  <a:cs typeface="Times New Roman" pitchFamily="18" charset="0"/>
                </a:rPr>
                <a:t>SOFIA RIBEIRO</a:t>
              </a:r>
              <a:endParaRPr lang="en-GB" altLang="en-US" sz="1100">
                <a:ea typeface="Calibri" pitchFamily="34" charset="0"/>
                <a:cs typeface="Times New Roman" pitchFamily="18" charset="0"/>
              </a:endParaRPr>
            </a:p>
          </p:txBody>
        </p:sp>
      </p:grpSp>
      <p:sp>
        <p:nvSpPr>
          <p:cNvPr id="10245" name="TextBox 10"/>
          <p:cNvSpPr txBox="1">
            <a:spLocks noChangeArrowheads="1"/>
          </p:cNvSpPr>
          <p:nvPr/>
        </p:nvSpPr>
        <p:spPr bwMode="auto">
          <a:xfrm>
            <a:off x="3384550" y="333375"/>
            <a:ext cx="6443663" cy="831850"/>
          </a:xfrm>
          <a:prstGeom prst="rect">
            <a:avLst/>
          </a:prstGeom>
          <a:noFill/>
          <a:ln w="9525">
            <a:noFill/>
            <a:miter lim="800000"/>
            <a:headEnd/>
            <a:tailEnd/>
          </a:ln>
        </p:spPr>
        <p:txBody>
          <a:bodyPr>
            <a:spAutoFit/>
          </a:bodyPr>
          <a:lstStyle/>
          <a:p>
            <a:r>
              <a:rPr lang="en-GB" altLang="en-US" sz="3200" b="1">
                <a:latin typeface="Aharoni" pitchFamily="2" charset="-79"/>
                <a:cs typeface="Aharoni" pitchFamily="2" charset="-79"/>
              </a:rPr>
              <a:t>ESTRATÉGIA</a:t>
            </a:r>
            <a:r>
              <a:rPr lang="en-GB" altLang="en-US" sz="3600" b="1">
                <a:latin typeface="Aharoni" pitchFamily="2" charset="-79"/>
                <a:cs typeface="Aharoni" pitchFamily="2" charset="-79"/>
              </a:rPr>
              <a:t> EUROPA </a:t>
            </a:r>
            <a:r>
              <a:rPr lang="en-GB" altLang="en-US" sz="4800" b="1">
                <a:latin typeface="Aharoni" pitchFamily="2" charset="-79"/>
                <a:cs typeface="Aharoni" pitchFamily="2" charset="-79"/>
              </a:rPr>
              <a:t>2020 </a:t>
            </a:r>
            <a:r>
              <a:rPr lang="en-GB" altLang="en-US" sz="3600" b="1">
                <a:latin typeface="Aharoni" pitchFamily="2" charset="-79"/>
                <a:cs typeface="Aharoni" pitchFamily="2" charset="-79"/>
              </a:rPr>
              <a:t> </a:t>
            </a:r>
          </a:p>
        </p:txBody>
      </p:sp>
      <p:sp>
        <p:nvSpPr>
          <p:cNvPr id="12" name="TextBox 11"/>
          <p:cNvSpPr txBox="1"/>
          <p:nvPr/>
        </p:nvSpPr>
        <p:spPr>
          <a:xfrm>
            <a:off x="1908175" y="1412875"/>
            <a:ext cx="7056438" cy="400050"/>
          </a:xfrm>
          <a:prstGeom prst="rect">
            <a:avLst/>
          </a:prstGeom>
          <a:noFill/>
        </p:spPr>
        <p:txBody>
          <a:bodyPr>
            <a:spAutoFit/>
          </a:bodyPr>
          <a:lstStyle/>
          <a:p>
            <a:pPr algn="r">
              <a:defRPr/>
            </a:pPr>
            <a:r>
              <a:rPr lang="en-GB" sz="2000" b="1" dirty="0">
                <a:solidFill>
                  <a:schemeClr val="tx1">
                    <a:lumMod val="65000"/>
                    <a:lumOff val="35000"/>
                  </a:schemeClr>
                </a:solidFill>
                <a:latin typeface="Franklin Gothic Medium" panose="020B0603020102020204" pitchFamily="34" charset="0"/>
              </a:rPr>
              <a:t>ESTRATÉGIA DE EMPREGO, QUE METAS A ALCANÇAR?</a:t>
            </a:r>
          </a:p>
        </p:txBody>
      </p:sp>
      <p:sp>
        <p:nvSpPr>
          <p:cNvPr id="15" name="TextBox 4"/>
          <p:cNvSpPr txBox="1">
            <a:spLocks noChangeArrowheads="1"/>
          </p:cNvSpPr>
          <p:nvPr/>
        </p:nvSpPr>
        <p:spPr bwMode="auto">
          <a:xfrm>
            <a:off x="1895475" y="2698750"/>
            <a:ext cx="6624638" cy="375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buClr>
                <a:srgbClr val="FFC000"/>
              </a:buClr>
              <a:buFont typeface="Wingdings" panose="05000000000000000000" pitchFamily="2" charset="2"/>
              <a:buChar char="ü"/>
              <a:defRPr/>
            </a:pPr>
            <a:r>
              <a:rPr lang="pt-PT" sz="2000" b="1" dirty="0" smtClean="0"/>
              <a:t>Elevar para </a:t>
            </a:r>
            <a:r>
              <a:rPr lang="pt-PT" sz="2000" b="1" dirty="0" smtClean="0">
                <a:solidFill>
                  <a:srgbClr val="FFC000"/>
                </a:solidFill>
              </a:rPr>
              <a:t>75% a taxa de emprego </a:t>
            </a:r>
            <a:r>
              <a:rPr lang="pt-PT" sz="2000" b="1" dirty="0" smtClean="0"/>
              <a:t>das pessoas com idades compreendidas entre os 20 e os 64 anos</a:t>
            </a:r>
          </a:p>
          <a:p>
            <a:pPr algn="just" eaLnBrk="1" hangingPunct="1">
              <a:buClr>
                <a:srgbClr val="FFC000"/>
              </a:buClr>
              <a:buFont typeface="Wingdings" panose="05000000000000000000" pitchFamily="2" charset="2"/>
              <a:buChar char="ü"/>
              <a:defRPr/>
            </a:pPr>
            <a:endParaRPr lang="pt-PT" sz="1000" b="1" dirty="0" smtClean="0"/>
          </a:p>
          <a:p>
            <a:pPr algn="just" eaLnBrk="1" hangingPunct="1">
              <a:buClr>
                <a:srgbClr val="FFC000"/>
              </a:buClr>
              <a:buFont typeface="Wingdings" panose="05000000000000000000" pitchFamily="2" charset="2"/>
              <a:buChar char="ü"/>
              <a:defRPr/>
            </a:pPr>
            <a:r>
              <a:rPr lang="pt-PT" sz="2000" b="1" dirty="0" smtClean="0"/>
              <a:t>Retirar, pelo menos, </a:t>
            </a:r>
            <a:r>
              <a:rPr lang="pt-PT" sz="2000" b="1" dirty="0" smtClean="0">
                <a:solidFill>
                  <a:srgbClr val="FFC000"/>
                </a:solidFill>
              </a:rPr>
              <a:t>20 milhões de pessoas do risco</a:t>
            </a:r>
            <a:r>
              <a:rPr lang="pt-PT" sz="2000" b="1" dirty="0" smtClean="0"/>
              <a:t> de pobreza e exclusão</a:t>
            </a:r>
          </a:p>
          <a:p>
            <a:pPr algn="just" eaLnBrk="1" hangingPunct="1">
              <a:buClr>
                <a:srgbClr val="FFC000"/>
              </a:buClr>
              <a:buFont typeface="Wingdings" panose="05000000000000000000" pitchFamily="2" charset="2"/>
              <a:buChar char="ü"/>
              <a:defRPr/>
            </a:pPr>
            <a:endParaRPr lang="pt-PT" sz="1000" b="1" dirty="0" smtClean="0"/>
          </a:p>
          <a:p>
            <a:pPr algn="just" eaLnBrk="1" hangingPunct="1">
              <a:buClr>
                <a:srgbClr val="FFC000"/>
              </a:buClr>
              <a:buFont typeface="Wingdings" panose="05000000000000000000" pitchFamily="2" charset="2"/>
              <a:buChar char="ü"/>
              <a:defRPr/>
            </a:pPr>
            <a:r>
              <a:rPr lang="pt-PT" sz="2000" b="1" dirty="0" smtClean="0"/>
              <a:t>Reduzir as taxas de </a:t>
            </a:r>
            <a:r>
              <a:rPr lang="pt-PT" sz="2000" b="1" dirty="0" smtClean="0">
                <a:solidFill>
                  <a:srgbClr val="FFC000"/>
                </a:solidFill>
              </a:rPr>
              <a:t>abandono escolar para 10%</a:t>
            </a:r>
          </a:p>
          <a:p>
            <a:pPr marL="0" indent="0" algn="just" eaLnBrk="1" hangingPunct="1">
              <a:buClr>
                <a:srgbClr val="FFC000"/>
              </a:buClr>
              <a:defRPr/>
            </a:pPr>
            <a:endParaRPr lang="pt-PT" sz="1000" b="1" dirty="0" smtClean="0"/>
          </a:p>
          <a:p>
            <a:pPr algn="just" eaLnBrk="1" hangingPunct="1">
              <a:buClr>
                <a:srgbClr val="FFC000"/>
              </a:buClr>
              <a:buFont typeface="Wingdings" panose="05000000000000000000" pitchFamily="2" charset="2"/>
              <a:buChar char="ü"/>
              <a:defRPr/>
            </a:pPr>
            <a:r>
              <a:rPr lang="pt-PT" sz="2000" b="1" dirty="0" smtClean="0"/>
              <a:t>Aumentar, pelo menos, </a:t>
            </a:r>
            <a:r>
              <a:rPr lang="pt-PT" sz="2000" b="1" dirty="0" smtClean="0">
                <a:solidFill>
                  <a:srgbClr val="FFC000"/>
                </a:solidFill>
              </a:rPr>
              <a:t>para 40 % </a:t>
            </a:r>
            <a:r>
              <a:rPr lang="pt-PT" sz="2000" b="1" dirty="0" smtClean="0"/>
              <a:t>a percentagem de pessoas com idades compreendidas entre os 30 e os 34 anos com um </a:t>
            </a:r>
            <a:r>
              <a:rPr lang="pt-PT" sz="2000" b="1" dirty="0" smtClean="0">
                <a:solidFill>
                  <a:srgbClr val="FFC000"/>
                </a:solidFill>
              </a:rPr>
              <a:t>diploma de ensino superior</a:t>
            </a:r>
            <a:r>
              <a:rPr lang="pt-PT" sz="2000" b="1" dirty="0" smtClean="0"/>
              <a:t> ou equivalente</a:t>
            </a:r>
          </a:p>
          <a:p>
            <a:pPr eaLnBrk="1" hangingPunct="1">
              <a:lnSpc>
                <a:spcPct val="200000"/>
              </a:lnSpc>
              <a:buFont typeface="Arial" charset="0"/>
              <a:buChar char="•"/>
              <a:defRPr/>
            </a:pPr>
            <a:endParaRPr lang="en-GB" altLang="en-US" sz="2000"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TotalTime>
  <Words>1330</Words>
  <Application>Microsoft Office PowerPoint</Application>
  <PresentationFormat>Apresentação no Ecrã (4:3)</PresentationFormat>
  <Paragraphs>220</Paragraphs>
  <Slides>19</Slides>
  <Notes>10</Notes>
  <HiddenSlides>0</HiddenSlides>
  <MMClips>0</MMClips>
  <ScaleCrop>false</ScaleCrop>
  <HeadingPairs>
    <vt:vector size="8" baseType="variant">
      <vt:variant>
        <vt:lpstr>Tipos de letra usados</vt:lpstr>
      </vt:variant>
      <vt:variant>
        <vt:i4>6</vt:i4>
      </vt:variant>
      <vt:variant>
        <vt:lpstr>Tema</vt:lpstr>
      </vt:variant>
      <vt:variant>
        <vt:i4>1</vt:i4>
      </vt:variant>
      <vt:variant>
        <vt:lpstr>Servidores OLE incorporados</vt:lpstr>
      </vt:variant>
      <vt:variant>
        <vt:i4>1</vt:i4>
      </vt:variant>
      <vt:variant>
        <vt:lpstr>Títulos dos diapositivos</vt:lpstr>
      </vt:variant>
      <vt:variant>
        <vt:i4>19</vt:i4>
      </vt:variant>
    </vt:vector>
  </HeadingPairs>
  <TitlesOfParts>
    <vt:vector size="27" baseType="lpstr">
      <vt:lpstr>Calibri</vt:lpstr>
      <vt:lpstr>Arial</vt:lpstr>
      <vt:lpstr>Aharoni</vt:lpstr>
      <vt:lpstr>Franklin Gothic Medium</vt:lpstr>
      <vt:lpstr>Times New Roman</vt:lpstr>
      <vt:lpstr>Wingdings</vt:lpstr>
      <vt:lpstr>Office Theme</vt:lpstr>
      <vt:lpstr>Microsoft Excel Chart</vt:lpstr>
      <vt:lpstr>Diapositivo 1</vt:lpstr>
      <vt:lpstr>Diapositivo 2</vt:lpstr>
      <vt:lpstr>Diapositivo 3</vt:lpstr>
      <vt:lpstr>Diapositivo 4</vt:lpstr>
      <vt:lpstr>Diapositivo 5</vt:lpstr>
      <vt:lpstr>Diapositivo 6</vt:lpstr>
      <vt:lpstr>Diapositivo 7</vt:lpstr>
      <vt:lpstr>Diapositivo 8</vt:lpstr>
      <vt:lpstr>Diapositivo 9</vt:lpstr>
      <vt:lpstr>Diapositivo 10</vt:lpstr>
      <vt:lpstr>Diapositivo 11</vt:lpstr>
      <vt:lpstr>Diapositivo 12</vt:lpstr>
      <vt:lpstr>Diapositivo 13</vt:lpstr>
      <vt:lpstr>Diapositivo 14</vt:lpstr>
      <vt:lpstr>Diapositivo 15</vt:lpstr>
      <vt:lpstr>Diapositivo 16</vt:lpstr>
      <vt:lpstr>Diapositivo 17</vt:lpstr>
      <vt:lpstr>Diapositivo 18</vt:lpstr>
      <vt:lpstr>Diapositivo 19</vt:lpstr>
    </vt:vector>
  </TitlesOfParts>
  <Company>European Parliament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Cláudia FAGUNDES MARTINS</dc:creator>
  <cp:lastModifiedBy>Paulo Nasc. Cabral</cp:lastModifiedBy>
  <cp:revision>58</cp:revision>
  <cp:lastPrinted>2016-04-15T16:28:02Z</cp:lastPrinted>
  <dcterms:created xsi:type="dcterms:W3CDTF">2016-04-11T13:54:04Z</dcterms:created>
  <dcterms:modified xsi:type="dcterms:W3CDTF">2016-04-16T09:07:53Z</dcterms:modified>
</cp:coreProperties>
</file>